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78" r:id="rId13"/>
    <p:sldId id="279" r:id="rId14"/>
    <p:sldId id="280" r:id="rId15"/>
    <p:sldId id="281" r:id="rId16"/>
    <p:sldId id="268" r:id="rId17"/>
    <p:sldId id="269" r:id="rId18"/>
    <p:sldId id="270" r:id="rId19"/>
    <p:sldId id="271" r:id="rId20"/>
    <p:sldId id="272" r:id="rId21"/>
    <p:sldId id="273" r:id="rId22"/>
    <p:sldId id="274" r:id="rId23"/>
    <p:sldId id="275" r:id="rId24"/>
    <p:sldId id="276" r:id="rId25"/>
    <p:sldId id="27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DF2D"/>
    <a:srgbClr val="94DE98"/>
    <a:srgbClr val="FFFF66"/>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75B3F-F8A7-4F6F-A731-2412F578E473}" type="datetimeFigureOut">
              <a:rPr lang="en-US" smtClean="0"/>
              <a:pPr/>
              <a:t>6/9/2010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75B3F-F8A7-4F6F-A731-2412F578E473}" type="datetimeFigureOut">
              <a:rPr lang="en-US" smtClean="0"/>
              <a:pPr/>
              <a:t>6/9/2010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75B3F-F8A7-4F6F-A731-2412F578E473}" type="datetimeFigureOut">
              <a:rPr lang="en-US" smtClean="0"/>
              <a:pPr/>
              <a:t>6/9/2010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75B3F-F8A7-4F6F-A731-2412F578E473}" type="datetimeFigureOut">
              <a:rPr lang="en-US" smtClean="0"/>
              <a:pPr/>
              <a:t>6/9/2010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75B3F-F8A7-4F6F-A731-2412F578E473}" type="datetimeFigureOut">
              <a:rPr lang="en-US" smtClean="0"/>
              <a:pPr/>
              <a:t>6/9/2010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58CC3-2E6A-47C5-ACD9-A630F2D6B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75B3F-F8A7-4F6F-A731-2412F578E473}" type="datetimeFigureOut">
              <a:rPr lang="en-US" smtClean="0"/>
              <a:pPr/>
              <a:t>6/9/2010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58CC3-2E6A-47C5-ACD9-A630F2D6B6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rds.yahoo.com/_ylt=A0S020uUDwlMjB0AlC6jzbkF/SIG=12f84a4jj/EXP=1275748628/**http:/www.writingfix.com/images/teacher_books/9_rights.jp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www.amazon.com/gp/product/1931492131?ie=UTF8&amp;tag=writi-20&amp;link_code=as3&amp;camp=211189&amp;creative=373489&amp;creativeASIN=1931492131"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writingfix.com/Picture_Book_Prompts/Daisy_Comes_Home1.ht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ritingfix.com/Picture_Book_Prompts/Daisy_Comes_Home4.htm"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writingfix.com/PDFs/Pic_Book_Prompt_Worksheets/Daisy_Comes_Home_Pre_Write.pdf"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hyperlink" Target="http://writingfix.com/PDFs/Pic_Book_Prompt_Worksheets/Daisy_Comes_Home_Drafting.pdf"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sp>
        <p:nvSpPr>
          <p:cNvPr id="3" name="Subtitle 2"/>
          <p:cNvSpPr>
            <a:spLocks noGrp="1"/>
          </p:cNvSpPr>
          <p:nvPr>
            <p:ph type="subTitle" idx="1"/>
          </p:nvPr>
        </p:nvSpPr>
        <p:spPr>
          <a:xfrm>
            <a:off x="533400" y="5486400"/>
            <a:ext cx="8382000" cy="1752600"/>
          </a:xfrm>
        </p:spPr>
        <p:txBody>
          <a:bodyPr>
            <a:noAutofit/>
          </a:bodyPr>
          <a:lstStyle/>
          <a:p>
            <a:pPr algn="r"/>
            <a:r>
              <a:rPr lang="en-US" sz="1600" dirty="0" smtClean="0">
                <a:latin typeface="Arial" pitchFamily="34" charset="0"/>
                <a:cs typeface="Arial" pitchFamily="34" charset="0"/>
              </a:rPr>
              <a:t>Corbett Harrison (http://corbettharrison.com)</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Northern Nevada Writing Project (http://nnwp.org)</a:t>
            </a:r>
            <a:br>
              <a:rPr lang="en-US" sz="1600" dirty="0" smtClean="0">
                <a:latin typeface="Arial" pitchFamily="34" charset="0"/>
                <a:cs typeface="Arial" pitchFamily="34" charset="0"/>
              </a:rPr>
            </a:br>
            <a:r>
              <a:rPr lang="en-US" sz="1600" dirty="0" smtClean="0">
                <a:latin typeface="Arial" pitchFamily="34" charset="0"/>
                <a:cs typeface="Arial" pitchFamily="34" charset="0"/>
              </a:rPr>
              <a:t>Northwest Regional Professional Development Program (http://nwrpdp.com)</a:t>
            </a:r>
          </a:p>
          <a:p>
            <a:pPr algn="r"/>
            <a:r>
              <a:rPr lang="en-US" sz="1600" dirty="0" smtClean="0">
                <a:latin typeface="Arial" pitchFamily="34" charset="0"/>
                <a:cs typeface="Arial" pitchFamily="34" charset="0"/>
              </a:rPr>
              <a:t>© 2009  All rights reserved</a:t>
            </a:r>
            <a:endParaRPr lang="en-US" sz="1600" dirty="0">
              <a:latin typeface="Arial" pitchFamily="34" charset="0"/>
              <a:cs typeface="Arial" pitchFamily="34" charset="0"/>
            </a:endParaRPr>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505200" y="2133600"/>
            <a:ext cx="5410200" cy="2062103"/>
          </a:xfrm>
          <a:prstGeom prst="rect">
            <a:avLst/>
          </a:prstGeom>
          <a:noFill/>
        </p:spPr>
        <p:txBody>
          <a:bodyPr wrap="square" rtlCol="0">
            <a:spAutoFit/>
          </a:bodyPr>
          <a:lstStyle/>
          <a:p>
            <a:r>
              <a:rPr lang="en-US" sz="3200" b="1" dirty="0" smtClean="0"/>
              <a:t>Graphic/Advance  Organizers:</a:t>
            </a:r>
          </a:p>
          <a:p>
            <a:r>
              <a:rPr lang="en-US" sz="3200" dirty="0" smtClean="0"/>
              <a:t>One of the </a:t>
            </a:r>
            <a:br>
              <a:rPr lang="en-US" sz="3200" dirty="0" smtClean="0"/>
            </a:br>
            <a:r>
              <a:rPr lang="en-US" sz="3200" dirty="0" smtClean="0"/>
              <a:t>Seven Elements of a Differentiated Writing Lesson</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8600" y="1905000"/>
            <a:ext cx="8382000" cy="369332"/>
          </a:xfrm>
          <a:prstGeom prst="rect">
            <a:avLst/>
          </a:prstGeom>
          <a:noFill/>
        </p:spPr>
        <p:txBody>
          <a:bodyPr wrap="square" rtlCol="0">
            <a:spAutoFit/>
          </a:bodyPr>
          <a:lstStyle/>
          <a:p>
            <a:pPr algn="ctr"/>
            <a:r>
              <a:rPr lang="en-US" b="1" dirty="0" smtClean="0"/>
              <a:t>A great question that may occur to you:	</a:t>
            </a:r>
            <a:endParaRPr lang="en-US" b="1" dirty="0"/>
          </a:p>
        </p:txBody>
      </p:sp>
      <p:graphicFrame>
        <p:nvGraphicFramePr>
          <p:cNvPr id="23" name="Table 22"/>
          <p:cNvGraphicFramePr>
            <a:graphicFrameLocks noGrp="1"/>
          </p:cNvGraphicFramePr>
          <p:nvPr/>
        </p:nvGraphicFramePr>
        <p:xfrm>
          <a:off x="5943600" y="2362200"/>
          <a:ext cx="2743200" cy="4114800"/>
        </p:xfrm>
        <a:graphic>
          <a:graphicData uri="http://schemas.openxmlformats.org/drawingml/2006/table">
            <a:tbl>
              <a:tblPr firstRow="1" bandRow="1">
                <a:tableStyleId>{5C22544A-7EE6-4342-B048-85BDC9FD1C3A}</a:tableStyleId>
              </a:tblPr>
              <a:tblGrid>
                <a:gridCol w="2743200"/>
              </a:tblGrid>
              <a:tr h="685800">
                <a:tc>
                  <a:txBody>
                    <a:bodyPr/>
                    <a:lstStyle/>
                    <a:p>
                      <a:r>
                        <a:rPr lang="en-US" dirty="0" smtClean="0"/>
                        <a:t>My Persuasive</a:t>
                      </a:r>
                      <a:r>
                        <a:rPr lang="en-US" baseline="0" dirty="0" smtClean="0"/>
                        <a:t> Essay:</a:t>
                      </a:r>
                      <a:endParaRPr lang="en-US" dirty="0"/>
                    </a:p>
                  </a:txBody>
                  <a:tcPr/>
                </a:tc>
              </a:tr>
              <a:tr h="685800">
                <a:tc>
                  <a:txBody>
                    <a:bodyPr/>
                    <a:lstStyle/>
                    <a:p>
                      <a:r>
                        <a:rPr lang="en-US" sz="1200" dirty="0" smtClean="0"/>
                        <a:t>Introduction:</a:t>
                      </a:r>
                      <a:endParaRPr lang="en-US" sz="1200" dirty="0"/>
                    </a:p>
                  </a:txBody>
                  <a:tcPr/>
                </a:tc>
              </a:tr>
              <a:tr h="685800">
                <a:tc>
                  <a:txBody>
                    <a:bodyPr/>
                    <a:lstStyle/>
                    <a:p>
                      <a:r>
                        <a:rPr lang="en-US" sz="1200" dirty="0" smtClean="0"/>
                        <a:t>My best</a:t>
                      </a:r>
                      <a:r>
                        <a:rPr lang="en-US" sz="1200" baseline="0" dirty="0" smtClean="0"/>
                        <a:t> argument:</a:t>
                      </a:r>
                      <a:endParaRPr lang="en-US" sz="1200" dirty="0"/>
                    </a:p>
                  </a:txBody>
                  <a:tcPr/>
                </a:tc>
              </a:tr>
              <a:tr h="685800">
                <a:tc>
                  <a:txBody>
                    <a:bodyPr/>
                    <a:lstStyle/>
                    <a:p>
                      <a:r>
                        <a:rPr lang="en-US" sz="1200" dirty="0" smtClean="0"/>
                        <a:t>My</a:t>
                      </a:r>
                      <a:r>
                        <a:rPr lang="en-US" sz="1200" baseline="0" dirty="0" smtClean="0"/>
                        <a:t> second best argument:</a:t>
                      </a:r>
                      <a:endParaRPr lang="en-US" sz="1200" dirty="0"/>
                    </a:p>
                  </a:txBody>
                  <a:tcPr/>
                </a:tc>
              </a:tr>
              <a:tr h="685800">
                <a:tc>
                  <a:txBody>
                    <a:bodyPr/>
                    <a:lstStyle/>
                    <a:p>
                      <a:r>
                        <a:rPr lang="en-US" sz="1200" dirty="0" smtClean="0"/>
                        <a:t>My third best argument:</a:t>
                      </a:r>
                      <a:endParaRPr lang="en-US" sz="1200" dirty="0"/>
                    </a:p>
                  </a:txBody>
                  <a:tcPr/>
                </a:tc>
              </a:tr>
              <a:tr h="685800">
                <a:tc>
                  <a:txBody>
                    <a:bodyPr/>
                    <a:lstStyle/>
                    <a:p>
                      <a:r>
                        <a:rPr lang="en-US" sz="1200" dirty="0" smtClean="0"/>
                        <a:t>Conclusion:</a:t>
                      </a:r>
                      <a:endParaRPr lang="en-US" sz="1200" dirty="0"/>
                    </a:p>
                  </a:txBody>
                  <a:tcPr/>
                </a:tc>
              </a:tr>
            </a:tbl>
          </a:graphicData>
        </a:graphic>
      </p:graphicFrame>
      <p:sp>
        <p:nvSpPr>
          <p:cNvPr id="27" name="TextBox 26"/>
          <p:cNvSpPr txBox="1"/>
          <p:nvPr/>
        </p:nvSpPr>
        <p:spPr>
          <a:xfrm>
            <a:off x="381000" y="2514600"/>
            <a:ext cx="5334000" cy="646331"/>
          </a:xfrm>
          <a:prstGeom prst="rect">
            <a:avLst/>
          </a:prstGeom>
          <a:noFill/>
        </p:spPr>
        <p:txBody>
          <a:bodyPr wrap="square" rtlCol="0">
            <a:spAutoFit/>
          </a:bodyPr>
          <a:lstStyle/>
          <a:p>
            <a:r>
              <a:rPr lang="en-US" dirty="0" smtClean="0"/>
              <a:t>How do you include this </a:t>
            </a:r>
            <a:r>
              <a:rPr lang="en-US" dirty="0" smtClean="0">
                <a:sym typeface="Wingdings" pitchFamily="2" charset="2"/>
              </a:rPr>
              <a:t>        </a:t>
            </a:r>
          </a:p>
          <a:p>
            <a:r>
              <a:rPr lang="en-US" dirty="0" smtClean="0">
                <a:sym typeface="Wingdings" pitchFamily="2" charset="2"/>
              </a:rPr>
              <a:t>and not end up with formulaic writing?</a:t>
            </a:r>
            <a:endParaRPr lang="en-US" dirty="0"/>
          </a:p>
        </p:txBody>
      </p:sp>
      <p:sp>
        <p:nvSpPr>
          <p:cNvPr id="28" name="TextBox 27"/>
          <p:cNvSpPr txBox="1"/>
          <p:nvPr/>
        </p:nvSpPr>
        <p:spPr>
          <a:xfrm>
            <a:off x="304800" y="5029200"/>
            <a:ext cx="5410200" cy="1477328"/>
          </a:xfrm>
          <a:prstGeom prst="rect">
            <a:avLst/>
          </a:prstGeom>
          <a:solidFill>
            <a:srgbClr val="FFFF99"/>
          </a:solidFill>
          <a:ln>
            <a:solidFill>
              <a:schemeClr val="accent1"/>
            </a:solidFill>
          </a:ln>
        </p:spPr>
        <p:txBody>
          <a:bodyPr wrap="square" rtlCol="0">
            <a:spAutoFit/>
          </a:bodyPr>
          <a:lstStyle/>
          <a:p>
            <a:r>
              <a:rPr lang="en-US" dirty="0" smtClean="0"/>
              <a:t>“The most important reason to avoid formula—indeed run from it as fast as our feet will carry us—is that it stifles thinking.”</a:t>
            </a:r>
          </a:p>
          <a:p>
            <a:r>
              <a:rPr lang="en-US" dirty="0" smtClean="0"/>
              <a:t>						--Vicki </a:t>
            </a:r>
            <a:r>
              <a:rPr lang="en-US" dirty="0" err="1" smtClean="0"/>
              <a:t>Spandel</a:t>
            </a:r>
            <a:endParaRPr lang="en-US" dirty="0"/>
          </a:p>
        </p:txBody>
      </p:sp>
      <p:pic>
        <p:nvPicPr>
          <p:cNvPr id="29" name="Picture 2" descr="View Image">
            <a:hlinkClick r:id="rId3"/>
          </p:cNvPr>
          <p:cNvPicPr>
            <a:picLocks noChangeAspect="1" noChangeArrowheads="1"/>
          </p:cNvPicPr>
          <p:nvPr/>
        </p:nvPicPr>
        <p:blipFill>
          <a:blip r:embed="rId4" cstate="print"/>
          <a:srcRect/>
          <a:stretch>
            <a:fillRect/>
          </a:stretch>
        </p:blipFill>
        <p:spPr bwMode="auto">
          <a:xfrm>
            <a:off x="381000" y="3124200"/>
            <a:ext cx="1428750" cy="1800225"/>
          </a:xfrm>
          <a:prstGeom prst="rect">
            <a:avLst/>
          </a:prstGeom>
          <a:noFill/>
          <a:ln>
            <a:solidFill>
              <a:schemeClr val="tx1"/>
            </a:solidFill>
          </a:ln>
        </p:spPr>
      </p:pic>
      <p:sp>
        <p:nvSpPr>
          <p:cNvPr id="30" name="TextBox 29"/>
          <p:cNvSpPr txBox="1"/>
          <p:nvPr/>
        </p:nvSpPr>
        <p:spPr>
          <a:xfrm>
            <a:off x="2057400" y="3544669"/>
            <a:ext cx="3048000" cy="646331"/>
          </a:xfrm>
          <a:prstGeom prst="rect">
            <a:avLst/>
          </a:prstGeom>
          <a:noFill/>
        </p:spPr>
        <p:txBody>
          <a:bodyPr wrap="square" rtlCol="0">
            <a:spAutoFit/>
          </a:bodyPr>
          <a:lstStyle/>
          <a:p>
            <a:r>
              <a:rPr lang="en-US" dirty="0" smtClean="0"/>
              <a:t>Her “8</a:t>
            </a:r>
            <a:r>
              <a:rPr lang="en-US" baseline="30000" dirty="0" smtClean="0"/>
              <a:t>th</a:t>
            </a:r>
            <a:r>
              <a:rPr lang="en-US" dirty="0" smtClean="0"/>
              <a:t> Right” is called “The Right to Go </a:t>
            </a:r>
            <a:r>
              <a:rPr lang="en-US" b="1" dirty="0" smtClean="0"/>
              <a:t>beyond</a:t>
            </a:r>
            <a:r>
              <a:rPr lang="en-US" dirty="0" smtClean="0"/>
              <a:t> Formula.”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linds(horizontal)">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a:stretch>
            <a:fillRect/>
          </a:stretch>
        </p:blipFill>
        <p:spPr bwMode="auto">
          <a:xfrm>
            <a:off x="685800" y="1981200"/>
            <a:ext cx="4229100" cy="4505325"/>
          </a:xfrm>
          <a:prstGeom prst="rect">
            <a:avLst/>
          </a:prstGeom>
          <a:noFill/>
          <a:ln w="9525">
            <a:solidFill>
              <a:schemeClr val="tx1"/>
            </a:solidFill>
            <a:miter lim="800000"/>
            <a:headEnd/>
            <a:tailEnd/>
          </a:ln>
        </p:spPr>
      </p:pic>
      <p:grpSp>
        <p:nvGrpSpPr>
          <p:cNvPr id="2" name="Group 20"/>
          <p:cNvGrpSpPr/>
          <p:nvPr/>
        </p:nvGrpSpPr>
        <p:grpSpPr>
          <a:xfrm>
            <a:off x="3048000" y="2286000"/>
            <a:ext cx="5857875" cy="2743200"/>
            <a:chOff x="3048000" y="2286000"/>
            <a:chExt cx="5857875" cy="2743200"/>
          </a:xfrm>
        </p:grpSpPr>
        <p:pic>
          <p:nvPicPr>
            <p:cNvPr id="1027" name="Picture 3"/>
            <p:cNvPicPr>
              <a:picLocks noChangeAspect="1" noChangeArrowheads="1"/>
            </p:cNvPicPr>
            <p:nvPr/>
          </p:nvPicPr>
          <p:blipFill>
            <a:blip r:embed="rId4" cstate="print"/>
            <a:srcRect/>
            <a:stretch>
              <a:fillRect/>
            </a:stretch>
          </p:blipFill>
          <p:spPr bwMode="auto">
            <a:xfrm>
              <a:off x="4114800" y="2286000"/>
              <a:ext cx="4791075" cy="2276475"/>
            </a:xfrm>
            <a:prstGeom prst="rect">
              <a:avLst/>
            </a:prstGeom>
            <a:noFill/>
            <a:ln w="9525">
              <a:solidFill>
                <a:schemeClr val="tx1"/>
              </a:solidFill>
              <a:miter lim="800000"/>
              <a:headEnd/>
              <a:tailEnd/>
            </a:ln>
          </p:spPr>
        </p:pic>
        <p:cxnSp>
          <p:nvCxnSpPr>
            <p:cNvPr id="15" name="Straight Arrow Connector 14"/>
            <p:cNvCxnSpPr/>
            <p:nvPr/>
          </p:nvCxnSpPr>
          <p:spPr>
            <a:xfrm rot="10800000" flipV="1">
              <a:off x="3962400" y="4343400"/>
              <a:ext cx="1371600"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0800000">
              <a:off x="3048000" y="2667000"/>
              <a:ext cx="1295400" cy="152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5029200" y="4572000"/>
            <a:ext cx="3962400" cy="2031325"/>
          </a:xfrm>
          <a:prstGeom prst="rect">
            <a:avLst/>
          </a:prstGeom>
          <a:noFill/>
        </p:spPr>
        <p:txBody>
          <a:bodyPr wrap="square" rtlCol="0">
            <a:spAutoFit/>
          </a:bodyPr>
          <a:lstStyle/>
          <a:p>
            <a:r>
              <a:rPr lang="en-US" dirty="0" smtClean="0"/>
              <a:t>Combining these directions with an actual place to write the individual sentences will most likely yield pretty formulaic writing.</a:t>
            </a:r>
          </a:p>
          <a:p>
            <a:endParaRPr lang="en-US" dirty="0" smtClean="0"/>
          </a:p>
          <a:p>
            <a:r>
              <a:rPr lang="en-US" dirty="0" smtClean="0"/>
              <a:t>Compare this G.O. with the next three or four that we look over.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linds(horizontal)">
                                      <p:cBhvr>
                                        <p:cTn id="12" dur="500"/>
                                        <p:tgtEl>
                                          <p:spTgt spid="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blinds(horizontal)">
                                      <p:cBhvr>
                                        <p:cTn id="17"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8600" y="2069068"/>
            <a:ext cx="8382000" cy="369332"/>
          </a:xfrm>
          <a:prstGeom prst="rect">
            <a:avLst/>
          </a:prstGeom>
          <a:noFill/>
        </p:spPr>
        <p:txBody>
          <a:bodyPr wrap="square" rtlCol="0">
            <a:spAutoFit/>
          </a:bodyPr>
          <a:lstStyle/>
          <a:p>
            <a:pPr algn="ctr"/>
            <a:r>
              <a:rPr lang="en-US" b="1" dirty="0" smtClean="0"/>
              <a:t>A book recommendation for teachers struggling with formulaic writing:	</a:t>
            </a:r>
            <a:endParaRPr lang="en-US" b="1" dirty="0"/>
          </a:p>
        </p:txBody>
      </p:sp>
      <p:sp>
        <p:nvSpPr>
          <p:cNvPr id="13" name="Rectangle 12"/>
          <p:cNvSpPr/>
          <p:nvPr/>
        </p:nvSpPr>
        <p:spPr>
          <a:xfrm>
            <a:off x="457200" y="2438400"/>
            <a:ext cx="2133600" cy="3657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http://writingfix.com/images/teacher_books/reviving_the_essay.jpg">
            <a:hlinkClick r:id="rId3"/>
          </p:cNvPr>
          <p:cNvPicPr>
            <a:picLocks noChangeAspect="1" noChangeArrowheads="1"/>
          </p:cNvPicPr>
          <p:nvPr/>
        </p:nvPicPr>
        <p:blipFill>
          <a:blip r:embed="rId4" cstate="print"/>
          <a:srcRect/>
          <a:stretch>
            <a:fillRect/>
          </a:stretch>
        </p:blipFill>
        <p:spPr bwMode="auto">
          <a:xfrm>
            <a:off x="533400" y="2514600"/>
            <a:ext cx="2019300" cy="2466975"/>
          </a:xfrm>
          <a:prstGeom prst="rect">
            <a:avLst/>
          </a:prstGeom>
          <a:noFill/>
        </p:spPr>
      </p:pic>
      <p:sp>
        <p:nvSpPr>
          <p:cNvPr id="14" name="TextBox 13"/>
          <p:cNvSpPr txBox="1"/>
          <p:nvPr/>
        </p:nvSpPr>
        <p:spPr>
          <a:xfrm>
            <a:off x="457200" y="5029200"/>
            <a:ext cx="2209800" cy="1077218"/>
          </a:xfrm>
          <a:prstGeom prst="rect">
            <a:avLst/>
          </a:prstGeom>
          <a:noFill/>
        </p:spPr>
        <p:txBody>
          <a:bodyPr wrap="square" rtlCol="0">
            <a:spAutoFit/>
          </a:bodyPr>
          <a:lstStyle/>
          <a:p>
            <a:r>
              <a:rPr lang="en-US" sz="1600" u="sng" dirty="0" smtClean="0"/>
              <a:t>Reviving the Essay: How to Teach Structure without Formula </a:t>
            </a:r>
            <a:r>
              <a:rPr lang="en-US" sz="1600" dirty="0" smtClean="0"/>
              <a:t>by Gretchen </a:t>
            </a:r>
            <a:r>
              <a:rPr lang="en-US" sz="1600" dirty="0" err="1" smtClean="0"/>
              <a:t>Bernabei</a:t>
            </a:r>
            <a:endParaRPr lang="en-US" sz="1600" dirty="0"/>
          </a:p>
        </p:txBody>
      </p:sp>
      <p:sp>
        <p:nvSpPr>
          <p:cNvPr id="15" name="TextBox 14"/>
          <p:cNvSpPr txBox="1"/>
          <p:nvPr/>
        </p:nvSpPr>
        <p:spPr>
          <a:xfrm>
            <a:off x="2819400" y="2667000"/>
            <a:ext cx="5867400" cy="923330"/>
          </a:xfrm>
          <a:prstGeom prst="rect">
            <a:avLst/>
          </a:prstGeom>
          <a:noFill/>
        </p:spPr>
        <p:txBody>
          <a:bodyPr wrap="square" rtlCol="0">
            <a:spAutoFit/>
          </a:bodyPr>
          <a:lstStyle/>
          <a:p>
            <a:r>
              <a:rPr lang="en-US" b="1" dirty="0" smtClean="0"/>
              <a:t>Prompt:  </a:t>
            </a:r>
            <a:r>
              <a:rPr lang="en-US" dirty="0" smtClean="0"/>
              <a:t>Write about a time something happened that changed a belief you had once held.  Explain how the event or occurrence caused your mind to change.</a:t>
            </a:r>
            <a:endParaRPr lang="en-US" dirty="0"/>
          </a:p>
        </p:txBody>
      </p:sp>
      <p:sp>
        <p:nvSpPr>
          <p:cNvPr id="16" name="Right Arrow Callout 15"/>
          <p:cNvSpPr/>
          <p:nvPr/>
        </p:nvSpPr>
        <p:spPr>
          <a:xfrm>
            <a:off x="2971800" y="3886200"/>
            <a:ext cx="2057400" cy="18288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Callout 16"/>
          <p:cNvSpPr/>
          <p:nvPr/>
        </p:nvSpPr>
        <p:spPr>
          <a:xfrm>
            <a:off x="5105400" y="3886200"/>
            <a:ext cx="2057400" cy="18288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Process 17"/>
          <p:cNvSpPr/>
          <p:nvPr/>
        </p:nvSpPr>
        <p:spPr>
          <a:xfrm>
            <a:off x="7239000" y="3886200"/>
            <a:ext cx="1600200" cy="18288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3048000" y="3962400"/>
            <a:ext cx="5486400" cy="923330"/>
            <a:chOff x="3048000" y="3962400"/>
            <a:chExt cx="5486400" cy="923330"/>
          </a:xfrm>
        </p:grpSpPr>
        <p:sp>
          <p:nvSpPr>
            <p:cNvPr id="19" name="TextBox 18"/>
            <p:cNvSpPr txBox="1"/>
            <p:nvPr/>
          </p:nvSpPr>
          <p:spPr>
            <a:xfrm>
              <a:off x="3048000" y="3962400"/>
              <a:ext cx="1143000" cy="646331"/>
            </a:xfrm>
            <a:prstGeom prst="rect">
              <a:avLst/>
            </a:prstGeom>
            <a:noFill/>
          </p:spPr>
          <p:txBody>
            <a:bodyPr wrap="square" rtlCol="0">
              <a:spAutoFit/>
            </a:bodyPr>
            <a:lstStyle/>
            <a:p>
              <a:r>
                <a:rPr lang="en-US" dirty="0" smtClean="0"/>
                <a:t>I used to believe…</a:t>
              </a:r>
              <a:endParaRPr lang="en-US" dirty="0"/>
            </a:p>
          </p:txBody>
        </p:sp>
        <p:sp>
          <p:nvSpPr>
            <p:cNvPr id="20" name="TextBox 19"/>
            <p:cNvSpPr txBox="1"/>
            <p:nvPr/>
          </p:nvSpPr>
          <p:spPr>
            <a:xfrm>
              <a:off x="5181600" y="3962400"/>
              <a:ext cx="1371600" cy="923330"/>
            </a:xfrm>
            <a:prstGeom prst="rect">
              <a:avLst/>
            </a:prstGeom>
            <a:noFill/>
          </p:spPr>
          <p:txBody>
            <a:bodyPr wrap="square" rtlCol="0">
              <a:spAutoFit/>
            </a:bodyPr>
            <a:lstStyle/>
            <a:p>
              <a:r>
                <a:rPr lang="en-US" dirty="0" smtClean="0"/>
                <a:t>But then [blank] happened…</a:t>
              </a:r>
              <a:endParaRPr lang="en-US" dirty="0"/>
            </a:p>
          </p:txBody>
        </p:sp>
        <p:sp>
          <p:nvSpPr>
            <p:cNvPr id="21" name="TextBox 20"/>
            <p:cNvSpPr txBox="1"/>
            <p:nvPr/>
          </p:nvSpPr>
          <p:spPr>
            <a:xfrm>
              <a:off x="7391400" y="3962400"/>
              <a:ext cx="1143000" cy="646331"/>
            </a:xfrm>
            <a:prstGeom prst="rect">
              <a:avLst/>
            </a:prstGeom>
            <a:noFill/>
          </p:spPr>
          <p:txBody>
            <a:bodyPr wrap="square" rtlCol="0">
              <a:spAutoFit/>
            </a:bodyPr>
            <a:lstStyle/>
            <a:p>
              <a:r>
                <a:rPr lang="en-US" dirty="0" smtClean="0"/>
                <a:t>Now I believe…</a:t>
              </a:r>
              <a:endParaRPr lang="en-US" dirty="0"/>
            </a:p>
          </p:txBody>
        </p:sp>
      </p:grpSp>
      <p:sp>
        <p:nvSpPr>
          <p:cNvPr id="25" name="TextBox 24"/>
          <p:cNvSpPr txBox="1"/>
          <p:nvPr/>
        </p:nvSpPr>
        <p:spPr>
          <a:xfrm>
            <a:off x="2895600" y="5867400"/>
            <a:ext cx="5791200" cy="523220"/>
          </a:xfrm>
          <a:prstGeom prst="rect">
            <a:avLst/>
          </a:prstGeom>
          <a:noFill/>
        </p:spPr>
        <p:txBody>
          <a:bodyPr wrap="square" rtlCol="0">
            <a:spAutoFit/>
          </a:bodyPr>
          <a:lstStyle/>
          <a:p>
            <a:pPr algn="ctr"/>
            <a:r>
              <a:rPr lang="en-US" sz="2800" b="1" dirty="0" smtClean="0"/>
              <a:t>Teach </a:t>
            </a:r>
            <a:r>
              <a:rPr lang="en-US" sz="2800" b="1" i="1" dirty="0" smtClean="0"/>
              <a:t>structure</a:t>
            </a:r>
            <a:r>
              <a:rPr lang="en-US" sz="2800" b="1" dirty="0" smtClean="0"/>
              <a:t>, not </a:t>
            </a:r>
            <a:r>
              <a:rPr lang="en-US" sz="2800" b="1" i="1" dirty="0" smtClean="0"/>
              <a:t>formula</a:t>
            </a:r>
            <a:r>
              <a:rPr lang="en-US" sz="2800" b="1" dirty="0" smtClean="0"/>
              <a:t>!</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Effect transition="in" filter="blinds(horizontal)">
                                      <p:cBhvr>
                                        <p:cTn id="17"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667000" y="2209800"/>
            <a:ext cx="6248400" cy="369332"/>
          </a:xfrm>
          <a:prstGeom prst="rect">
            <a:avLst/>
          </a:prstGeom>
          <a:noFill/>
        </p:spPr>
        <p:txBody>
          <a:bodyPr wrap="square" rtlCol="0">
            <a:spAutoFit/>
          </a:bodyPr>
          <a:lstStyle/>
          <a:p>
            <a:pPr algn="ctr"/>
            <a:r>
              <a:rPr lang="en-US" b="1" dirty="0" smtClean="0"/>
              <a:t>A fun story-writing lesson inspired by </a:t>
            </a:r>
            <a:r>
              <a:rPr lang="en-US" b="1" u="sng" dirty="0" smtClean="0"/>
              <a:t>Reviving the Essay.</a:t>
            </a:r>
            <a:endParaRPr lang="en-US" b="1" dirty="0"/>
          </a:p>
        </p:txBody>
      </p:sp>
      <p:sp>
        <p:nvSpPr>
          <p:cNvPr id="13" name="Rectangle 12"/>
          <p:cNvSpPr/>
          <p:nvPr/>
        </p:nvSpPr>
        <p:spPr>
          <a:xfrm>
            <a:off x="457200" y="1981200"/>
            <a:ext cx="2133600" cy="4648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57200" y="3928646"/>
            <a:ext cx="2209800" cy="338554"/>
          </a:xfrm>
          <a:prstGeom prst="rect">
            <a:avLst/>
          </a:prstGeom>
          <a:noFill/>
        </p:spPr>
        <p:txBody>
          <a:bodyPr wrap="square" rtlCol="0">
            <a:spAutoFit/>
          </a:bodyPr>
          <a:lstStyle/>
          <a:p>
            <a:r>
              <a:rPr lang="en-US" sz="1600" u="sng" dirty="0" err="1" smtClean="0"/>
              <a:t>Dogzilla</a:t>
            </a:r>
            <a:r>
              <a:rPr lang="en-US" sz="1600" dirty="0" smtClean="0"/>
              <a:t> by </a:t>
            </a:r>
            <a:r>
              <a:rPr lang="en-US" sz="1600" dirty="0" err="1" smtClean="0"/>
              <a:t>Dav</a:t>
            </a:r>
            <a:r>
              <a:rPr lang="en-US" sz="1600" dirty="0" smtClean="0"/>
              <a:t> </a:t>
            </a:r>
            <a:r>
              <a:rPr lang="en-US" sz="1600" dirty="0" err="1" smtClean="0"/>
              <a:t>Pilkey</a:t>
            </a:r>
            <a:endParaRPr lang="en-US" sz="1600" dirty="0"/>
          </a:p>
        </p:txBody>
      </p:sp>
      <p:sp>
        <p:nvSpPr>
          <p:cNvPr id="15" name="TextBox 14"/>
          <p:cNvSpPr txBox="1"/>
          <p:nvPr/>
        </p:nvSpPr>
        <p:spPr>
          <a:xfrm>
            <a:off x="2819400" y="2667000"/>
            <a:ext cx="5867400" cy="646331"/>
          </a:xfrm>
          <a:prstGeom prst="rect">
            <a:avLst/>
          </a:prstGeom>
          <a:noFill/>
        </p:spPr>
        <p:txBody>
          <a:bodyPr wrap="square" rtlCol="0">
            <a:spAutoFit/>
          </a:bodyPr>
          <a:lstStyle/>
          <a:p>
            <a:r>
              <a:rPr lang="en-US" b="1" dirty="0" smtClean="0"/>
              <a:t>Prompt:  </a:t>
            </a:r>
            <a:r>
              <a:rPr lang="en-US" dirty="0" smtClean="0"/>
              <a:t>Tell the story of a scientific mishap that turns a scientist into a half-person/half-animal creature.</a:t>
            </a:r>
            <a:endParaRPr lang="en-US" dirty="0"/>
          </a:p>
        </p:txBody>
      </p:sp>
      <p:sp>
        <p:nvSpPr>
          <p:cNvPr id="16" name="Right Arrow Callout 15"/>
          <p:cNvSpPr/>
          <p:nvPr/>
        </p:nvSpPr>
        <p:spPr>
          <a:xfrm>
            <a:off x="2971800" y="4191000"/>
            <a:ext cx="2057400" cy="18288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Callout 16"/>
          <p:cNvSpPr/>
          <p:nvPr/>
        </p:nvSpPr>
        <p:spPr>
          <a:xfrm>
            <a:off x="5105400" y="4191000"/>
            <a:ext cx="2057400" cy="18288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Process 17"/>
          <p:cNvSpPr/>
          <p:nvPr/>
        </p:nvSpPr>
        <p:spPr>
          <a:xfrm>
            <a:off x="7239000" y="4191000"/>
            <a:ext cx="1600200" cy="18288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971800" y="4572000"/>
            <a:ext cx="1676400" cy="923330"/>
          </a:xfrm>
          <a:prstGeom prst="rect">
            <a:avLst/>
          </a:prstGeom>
          <a:noFill/>
        </p:spPr>
        <p:txBody>
          <a:bodyPr wrap="square" rtlCol="0">
            <a:spAutoFit/>
          </a:bodyPr>
          <a:lstStyle/>
          <a:p>
            <a:r>
              <a:rPr lang="en-US" dirty="0" smtClean="0"/>
              <a:t>Describe the accident that occurs.</a:t>
            </a:r>
            <a:endParaRPr lang="en-US" dirty="0"/>
          </a:p>
        </p:txBody>
      </p:sp>
      <p:sp>
        <p:nvSpPr>
          <p:cNvPr id="20" name="TextBox 19"/>
          <p:cNvSpPr txBox="1"/>
          <p:nvPr/>
        </p:nvSpPr>
        <p:spPr>
          <a:xfrm>
            <a:off x="5105400" y="4611469"/>
            <a:ext cx="1676400" cy="1200329"/>
          </a:xfrm>
          <a:prstGeom prst="rect">
            <a:avLst/>
          </a:prstGeom>
          <a:noFill/>
        </p:spPr>
        <p:txBody>
          <a:bodyPr wrap="square" rtlCol="0">
            <a:spAutoFit/>
          </a:bodyPr>
          <a:lstStyle/>
          <a:p>
            <a:r>
              <a:rPr lang="en-US" dirty="0" smtClean="0"/>
              <a:t>Describe the transformation of the main character.</a:t>
            </a:r>
            <a:endParaRPr lang="en-US" dirty="0"/>
          </a:p>
        </p:txBody>
      </p:sp>
      <p:sp>
        <p:nvSpPr>
          <p:cNvPr id="21" name="TextBox 20"/>
          <p:cNvSpPr txBox="1"/>
          <p:nvPr/>
        </p:nvSpPr>
        <p:spPr>
          <a:xfrm>
            <a:off x="7239000" y="4648200"/>
            <a:ext cx="1676400" cy="1200329"/>
          </a:xfrm>
          <a:prstGeom prst="rect">
            <a:avLst/>
          </a:prstGeom>
          <a:noFill/>
        </p:spPr>
        <p:txBody>
          <a:bodyPr wrap="square" rtlCol="0">
            <a:spAutoFit/>
          </a:bodyPr>
          <a:lstStyle/>
          <a:p>
            <a:r>
              <a:rPr lang="en-US" dirty="0" smtClean="0"/>
              <a:t>Describe the main character discovering the transformation.</a:t>
            </a:r>
            <a:endParaRPr lang="en-US" dirty="0"/>
          </a:p>
        </p:txBody>
      </p:sp>
      <p:pic>
        <p:nvPicPr>
          <p:cNvPr id="36866" name="Picture 2"/>
          <p:cNvPicPr>
            <a:picLocks noChangeAspect="1" noChangeArrowheads="1"/>
          </p:cNvPicPr>
          <p:nvPr/>
        </p:nvPicPr>
        <p:blipFill>
          <a:blip r:embed="rId3" cstate="print"/>
          <a:srcRect/>
          <a:stretch>
            <a:fillRect/>
          </a:stretch>
        </p:blipFill>
        <p:spPr bwMode="auto">
          <a:xfrm>
            <a:off x="762000" y="2099846"/>
            <a:ext cx="1428750" cy="1790700"/>
          </a:xfrm>
          <a:prstGeom prst="rect">
            <a:avLst/>
          </a:prstGeom>
          <a:noFill/>
          <a:ln w="9525">
            <a:solidFill>
              <a:schemeClr val="tx1"/>
            </a:solidFill>
            <a:miter lim="800000"/>
            <a:headEnd/>
            <a:tailEnd/>
          </a:ln>
        </p:spPr>
      </p:pic>
      <p:pic>
        <p:nvPicPr>
          <p:cNvPr id="36868" name="Picture 4" descr="http://writingfix.com/images/picture_books/mansquito.jpg"/>
          <p:cNvPicPr>
            <a:picLocks noChangeAspect="1" noChangeArrowheads="1"/>
          </p:cNvPicPr>
          <p:nvPr/>
        </p:nvPicPr>
        <p:blipFill>
          <a:blip r:embed="rId4" cstate="print"/>
          <a:srcRect/>
          <a:stretch>
            <a:fillRect/>
          </a:stretch>
        </p:blipFill>
        <p:spPr bwMode="auto">
          <a:xfrm>
            <a:off x="762000" y="4343400"/>
            <a:ext cx="1428750" cy="1571625"/>
          </a:xfrm>
          <a:prstGeom prst="rect">
            <a:avLst/>
          </a:prstGeom>
          <a:noFill/>
          <a:ln>
            <a:solidFill>
              <a:schemeClr val="tx1"/>
            </a:solidFill>
          </a:ln>
        </p:spPr>
      </p:pic>
      <p:sp>
        <p:nvSpPr>
          <p:cNvPr id="23" name="TextBox 22"/>
          <p:cNvSpPr txBox="1"/>
          <p:nvPr/>
        </p:nvSpPr>
        <p:spPr>
          <a:xfrm>
            <a:off x="457200" y="6019800"/>
            <a:ext cx="2209800" cy="584775"/>
          </a:xfrm>
          <a:prstGeom prst="rect">
            <a:avLst/>
          </a:prstGeom>
          <a:noFill/>
        </p:spPr>
        <p:txBody>
          <a:bodyPr wrap="square" rtlCol="0">
            <a:spAutoFit/>
          </a:bodyPr>
          <a:lstStyle/>
          <a:p>
            <a:r>
              <a:rPr lang="en-US" sz="1600" u="sng" dirty="0" err="1" smtClean="0"/>
              <a:t>Mansquito</a:t>
            </a:r>
            <a:r>
              <a:rPr lang="en-US" sz="1600" dirty="0" smtClean="0"/>
              <a:t>, a definite B-movie</a:t>
            </a:r>
            <a:endParaRPr lang="en-US" sz="1600" dirty="0"/>
          </a:p>
        </p:txBody>
      </p:sp>
      <p:sp>
        <p:nvSpPr>
          <p:cNvPr id="26" name="Flowchart: Process 25"/>
          <p:cNvSpPr/>
          <p:nvPr/>
        </p:nvSpPr>
        <p:spPr>
          <a:xfrm>
            <a:off x="2971800" y="3581400"/>
            <a:ext cx="586740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Process 26"/>
          <p:cNvSpPr/>
          <p:nvPr/>
        </p:nvSpPr>
        <p:spPr>
          <a:xfrm>
            <a:off x="2971800" y="6172200"/>
            <a:ext cx="586740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876800" y="3581400"/>
            <a:ext cx="2514600" cy="369332"/>
          </a:xfrm>
          <a:prstGeom prst="rect">
            <a:avLst/>
          </a:prstGeom>
          <a:noFill/>
        </p:spPr>
        <p:txBody>
          <a:bodyPr wrap="square" rtlCol="0">
            <a:spAutoFit/>
          </a:bodyPr>
          <a:lstStyle/>
          <a:p>
            <a:r>
              <a:rPr lang="en-US" dirty="0" smtClean="0"/>
              <a:t>Story introduction…</a:t>
            </a:r>
            <a:endParaRPr lang="en-US" dirty="0"/>
          </a:p>
        </p:txBody>
      </p:sp>
      <p:sp>
        <p:nvSpPr>
          <p:cNvPr id="29" name="TextBox 28"/>
          <p:cNvSpPr txBox="1"/>
          <p:nvPr/>
        </p:nvSpPr>
        <p:spPr>
          <a:xfrm>
            <a:off x="5029200" y="6172200"/>
            <a:ext cx="2514600" cy="369332"/>
          </a:xfrm>
          <a:prstGeom prst="rect">
            <a:avLst/>
          </a:prstGeom>
          <a:noFill/>
        </p:spPr>
        <p:txBody>
          <a:bodyPr wrap="square" rtlCol="0">
            <a:spAutoFit/>
          </a:bodyPr>
          <a:lstStyle/>
          <a:p>
            <a:r>
              <a:rPr lang="en-US" dirty="0" smtClean="0"/>
              <a:t>Story conclusion.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horizontal)">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04800" y="228600"/>
            <a:ext cx="8610600" cy="6832640"/>
          </a:xfrm>
          <a:prstGeom prst="rect">
            <a:avLst/>
          </a:prstGeom>
          <a:noFill/>
        </p:spPr>
        <p:txBody>
          <a:bodyPr wrap="square" rtlCol="0">
            <a:spAutoFit/>
          </a:bodyPr>
          <a:lstStyle/>
          <a:p>
            <a:r>
              <a:rPr lang="en-US" sz="2000" b="1" dirty="0" err="1" smtClean="0"/>
              <a:t>Womingo</a:t>
            </a:r>
            <a:r>
              <a:rPr lang="en-US" sz="2000" b="1" dirty="0" smtClean="0"/>
              <a:t> </a:t>
            </a:r>
            <a:r>
              <a:rPr lang="en-US" sz="1600" dirty="0" smtClean="0"/>
              <a:t/>
            </a:r>
            <a:br>
              <a:rPr lang="en-US" sz="1600" dirty="0" smtClean="0"/>
            </a:br>
            <a:r>
              <a:rPr lang="en-US" sz="1600" dirty="0" smtClean="0"/>
              <a:t>by Kyle, seventh grade writer</a:t>
            </a:r>
            <a:br>
              <a:rPr lang="en-US" sz="1600" dirty="0" smtClean="0"/>
            </a:br>
            <a:endParaRPr lang="en-US" sz="1600" dirty="0" smtClean="0"/>
          </a:p>
          <a:p>
            <a:r>
              <a:rPr lang="en-US" sz="1600" dirty="0" smtClean="0"/>
              <a:t>	We were all pouring and mixing chemicals and fixing up machines when </a:t>
            </a:r>
            <a:br>
              <a:rPr lang="en-US" sz="1600" dirty="0" smtClean="0"/>
            </a:br>
            <a:r>
              <a:rPr lang="en-US" sz="1600" dirty="0" smtClean="0"/>
              <a:t>Professor </a:t>
            </a:r>
            <a:r>
              <a:rPr lang="en-US" sz="1600" dirty="0" err="1" smtClean="0"/>
              <a:t>Lixten</a:t>
            </a:r>
            <a:r>
              <a:rPr lang="en-US" sz="1600" dirty="0" smtClean="0"/>
              <a:t> dropped a beaker on the ground. All of the bluish, clear liquid that </a:t>
            </a:r>
            <a:br>
              <a:rPr lang="en-US" sz="1600" dirty="0" smtClean="0"/>
            </a:br>
            <a:r>
              <a:rPr lang="en-US" sz="1600" dirty="0" smtClean="0"/>
              <a:t>it contained was lost and spilled on the linoleum tile. At the same time, Professor </a:t>
            </a:r>
            <a:br>
              <a:rPr lang="en-US" sz="1600" dirty="0" smtClean="0"/>
            </a:br>
            <a:r>
              <a:rPr lang="en-US" sz="1600" dirty="0" err="1" smtClean="0"/>
              <a:t>Hyken</a:t>
            </a:r>
            <a:r>
              <a:rPr lang="en-US" sz="1600" dirty="0" smtClean="0"/>
              <a:t> was crossing the lab with two beakers of the solution that caused a chemical </a:t>
            </a:r>
            <a:br>
              <a:rPr lang="en-US" sz="1600" dirty="0" smtClean="0"/>
            </a:br>
            <a:r>
              <a:rPr lang="en-US" sz="1600" dirty="0" smtClean="0"/>
              <a:t>reaction that joined things together. </a:t>
            </a:r>
          </a:p>
          <a:p>
            <a:r>
              <a:rPr lang="en-US" sz="1600" dirty="0" smtClean="0"/>
              <a:t>	Professor </a:t>
            </a:r>
            <a:r>
              <a:rPr lang="en-US" sz="1600" dirty="0" err="1" smtClean="0"/>
              <a:t>Hyken</a:t>
            </a:r>
            <a:r>
              <a:rPr lang="en-US" sz="1600" dirty="0" smtClean="0"/>
              <a:t> slipped on the bluish, clear liquid, and went tumbling to the floor, releasing her beakers containing the solution. They flew through the air and hit Professor Whitney </a:t>
            </a:r>
            <a:r>
              <a:rPr lang="en-US" sz="1600" dirty="0" err="1" smtClean="0"/>
              <a:t>Pafferton</a:t>
            </a:r>
            <a:r>
              <a:rPr lang="en-US" sz="1600" dirty="0" smtClean="0"/>
              <a:t>. Professor </a:t>
            </a:r>
            <a:r>
              <a:rPr lang="en-US" sz="1600" dirty="0" err="1" smtClean="0"/>
              <a:t>Pafferton</a:t>
            </a:r>
            <a:r>
              <a:rPr lang="en-US" sz="1600" dirty="0" smtClean="0"/>
              <a:t> began running and screaming as the fluids from the beakers swamped over her like it was raining thick, sweaty water. She ran around the room like there was a monster chasing her and ripping at her ankles. She screamed as if trying to wake the dead from their graves. Then she smacked Professor Hickman’s ladder, and he fell down as he tried to reach something to break his fall. He grabbed a light bulb hanging from the ceiling, and he pulled it out of the socket as he fell to the floor. The ladder crashed down and hit the test animals’ cages and opened them. All the animals escaped, including the flamingo. Professor </a:t>
            </a:r>
            <a:r>
              <a:rPr lang="en-US" sz="1600" dirty="0" err="1" smtClean="0"/>
              <a:t>Pafferton</a:t>
            </a:r>
            <a:r>
              <a:rPr lang="en-US" sz="1600" dirty="0" smtClean="0"/>
              <a:t> kept running around until she tripped, falling into the flamingo. They fell to the ground, and they were both knocked unconscious. Together they formed WOMINGO.</a:t>
            </a:r>
          </a:p>
          <a:p>
            <a:r>
              <a:rPr lang="en-US" sz="1600" dirty="0" smtClean="0"/>
              <a:t>	Professor </a:t>
            </a:r>
            <a:r>
              <a:rPr lang="en-US" sz="1600" dirty="0" err="1" smtClean="0"/>
              <a:t>Pafferton</a:t>
            </a:r>
            <a:r>
              <a:rPr lang="en-US" sz="1600" dirty="0" smtClean="0"/>
              <a:t> woke up twenty minutes later, and she saw the room trashed with broken light bulbs and broken beakers on the floor. There were fluids on the floor. She saw Professor </a:t>
            </a:r>
            <a:r>
              <a:rPr lang="en-US" sz="1600" dirty="0" err="1" smtClean="0"/>
              <a:t>Hyken</a:t>
            </a:r>
            <a:r>
              <a:rPr lang="en-US" sz="1600" dirty="0" smtClean="0"/>
              <a:t> cowering under a desk. Professor </a:t>
            </a:r>
            <a:r>
              <a:rPr lang="en-US" sz="1600" dirty="0" err="1" smtClean="0"/>
              <a:t>Pafferton</a:t>
            </a:r>
            <a:r>
              <a:rPr lang="en-US" sz="1600" dirty="0" smtClean="0"/>
              <a:t> stood up and walked over to the mess of spilled chemicals on the floor. She heard a clack, clack—like hard nails on the ground—as she walked. She looked at her feet, and she realized they were pink and scaly. Then she looked at her arms. There were little feathers sprouting out of her skin! The professor looked down at a puddle of chemicals and saw a beak growing where her mouth once was. She yelled, “No, I am a monster!”</a:t>
            </a:r>
          </a:p>
          <a:p>
            <a:endParaRPr lang="en-US" dirty="0"/>
          </a:p>
        </p:txBody>
      </p:sp>
      <p:pic>
        <p:nvPicPr>
          <p:cNvPr id="37890" name="Picture 2"/>
          <p:cNvPicPr>
            <a:picLocks noChangeAspect="1" noChangeArrowheads="1"/>
          </p:cNvPicPr>
          <p:nvPr/>
        </p:nvPicPr>
        <p:blipFill>
          <a:blip r:embed="rId2" cstate="print"/>
          <a:srcRect/>
          <a:stretch>
            <a:fillRect/>
          </a:stretch>
        </p:blipFill>
        <p:spPr bwMode="auto">
          <a:xfrm>
            <a:off x="7467600" y="228600"/>
            <a:ext cx="1428750" cy="1857375"/>
          </a:xfrm>
          <a:prstGeom prst="rect">
            <a:avLst/>
          </a:prstGeom>
          <a:noFill/>
          <a:ln w="9525">
            <a:solidFill>
              <a:schemeClr val="tx1"/>
            </a:solidFill>
            <a:miter lim="800000"/>
            <a:headEnd/>
            <a:tailEnd/>
          </a:ln>
        </p:spPr>
      </p:pic>
      <p:sp>
        <p:nvSpPr>
          <p:cNvPr id="6" name="Rectangle 5"/>
          <p:cNvSpPr/>
          <p:nvPr/>
        </p:nvSpPr>
        <p:spPr>
          <a:xfrm>
            <a:off x="5410200" y="228600"/>
            <a:ext cx="1601657" cy="307777"/>
          </a:xfrm>
          <a:prstGeom prst="rect">
            <a:avLst/>
          </a:prstGeom>
        </p:spPr>
        <p:txBody>
          <a:bodyPr wrap="none">
            <a:spAutoFit/>
          </a:bodyPr>
          <a:lstStyle/>
          <a:p>
            <a:r>
              <a:rPr lang="en-US" sz="1400" b="1" dirty="0" smtClean="0"/>
              <a:t>(page </a:t>
            </a:r>
            <a:r>
              <a:rPr lang="en-US" sz="1400" b="1" dirty="0" smtClean="0"/>
              <a:t>26 of </a:t>
            </a:r>
            <a:r>
              <a:rPr lang="en-US" sz="1400" b="1" dirty="0" smtClean="0"/>
              <a:t>packet)</a:t>
            </a:r>
            <a:endParaRPr lang="en-US" sz="14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457200" y="4800600"/>
            <a:ext cx="2819400" cy="1754326"/>
          </a:xfrm>
          <a:prstGeom prst="rect">
            <a:avLst/>
          </a:prstGeom>
          <a:noFill/>
        </p:spPr>
        <p:txBody>
          <a:bodyPr wrap="square" rtlCol="0">
            <a:spAutoFit/>
          </a:bodyPr>
          <a:lstStyle/>
          <a:p>
            <a:r>
              <a:rPr lang="en-US" dirty="0" smtClean="0"/>
              <a:t>The </a:t>
            </a:r>
            <a:r>
              <a:rPr lang="en-US" u="sng" dirty="0" smtClean="0"/>
              <a:t>Daisy Comes Home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9" name="TextBox 8"/>
          <p:cNvSpPr txBox="1"/>
          <p:nvPr/>
        </p:nvSpPr>
        <p:spPr>
          <a:xfrm>
            <a:off x="3505200" y="2286000"/>
            <a:ext cx="5334000" cy="830997"/>
          </a:xfrm>
          <a:prstGeom prst="rect">
            <a:avLst/>
          </a:prstGeom>
          <a:noFill/>
        </p:spPr>
        <p:txBody>
          <a:bodyPr wrap="square" rtlCol="0">
            <a:spAutoFit/>
          </a:bodyPr>
          <a:lstStyle/>
          <a:p>
            <a:r>
              <a:rPr lang="en-US" sz="2400" b="1" dirty="0" smtClean="0"/>
              <a:t>Let’s look at a complete lesson, focusing specifically on its advanced organizers.</a:t>
            </a:r>
            <a:endParaRPr lang="en-US" sz="2400" b="1" dirty="0"/>
          </a:p>
        </p:txBody>
      </p:sp>
      <p:sp>
        <p:nvSpPr>
          <p:cNvPr id="10" name="TextBox 9"/>
          <p:cNvSpPr txBox="1"/>
          <p:nvPr/>
        </p:nvSpPr>
        <p:spPr>
          <a:xfrm>
            <a:off x="3657600" y="3276600"/>
            <a:ext cx="5257800" cy="3139321"/>
          </a:xfrm>
          <a:prstGeom prst="rect">
            <a:avLst/>
          </a:prstGeom>
          <a:noFill/>
        </p:spPr>
        <p:txBody>
          <a:bodyPr wrap="square" rtlCol="0">
            <a:spAutoFit/>
          </a:bodyPr>
          <a:lstStyle/>
          <a:p>
            <a:r>
              <a:rPr lang="en-US" dirty="0" smtClean="0"/>
              <a:t>The </a:t>
            </a:r>
            <a:r>
              <a:rPr lang="en-US" dirty="0" err="1" smtClean="0"/>
              <a:t>WritingFix</a:t>
            </a:r>
            <a:r>
              <a:rPr lang="en-US" dirty="0" smtClean="0"/>
              <a:t> resource website provides hundreds of writing lessons and prompts that were made by teachers inspired by the work of the Northern Nevada Writing Project.  Teachers from all over the world use this website. (http://writingfix.com)</a:t>
            </a:r>
          </a:p>
          <a:p>
            <a:endParaRPr lang="en-US" dirty="0" smtClean="0"/>
          </a:p>
          <a:p>
            <a:r>
              <a:rPr lang="en-US" dirty="0" smtClean="0"/>
              <a:t>One free-to-use service of the site is the “Writing Lesson of the Month” Network.  A high-quality (Seven Elements-inspired) lesson is e-mailed to members every month.  The Daisy Comes Home Lesson was featured at this network!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457200" y="4800600"/>
            <a:ext cx="2819400" cy="1754326"/>
          </a:xfrm>
          <a:prstGeom prst="rect">
            <a:avLst/>
          </a:prstGeom>
          <a:noFill/>
        </p:spPr>
        <p:txBody>
          <a:bodyPr wrap="square" rtlCol="0">
            <a:spAutoFit/>
          </a:bodyPr>
          <a:lstStyle/>
          <a:p>
            <a:r>
              <a:rPr lang="en-US" dirty="0" smtClean="0"/>
              <a:t>The </a:t>
            </a:r>
            <a:r>
              <a:rPr lang="en-US" u="sng" dirty="0" smtClean="0"/>
              <a:t>Daisy Comes Home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14" name="TextBox 13"/>
          <p:cNvSpPr txBox="1"/>
          <p:nvPr/>
        </p:nvSpPr>
        <p:spPr>
          <a:xfrm>
            <a:off x="3581400" y="2133600"/>
            <a:ext cx="5181600" cy="4816703"/>
          </a:xfrm>
          <a:prstGeom prst="rect">
            <a:avLst/>
          </a:prstGeom>
          <a:noFill/>
        </p:spPr>
        <p:txBody>
          <a:bodyPr wrap="square" rtlCol="0">
            <a:spAutoFit/>
          </a:bodyPr>
          <a:lstStyle/>
          <a:p>
            <a:r>
              <a:rPr lang="en-US" sz="1700" b="1" dirty="0" smtClean="0"/>
              <a:t>Lesson Title</a:t>
            </a:r>
            <a:r>
              <a:rPr lang="en-US" sz="1700" dirty="0" smtClean="0"/>
              <a:t>: </a:t>
            </a:r>
            <a:r>
              <a:rPr lang="en-US" sz="1700" dirty="0" smtClean="0">
                <a:hlinkClick r:id="rId4"/>
              </a:rPr>
              <a:t>Floating Down a River</a:t>
            </a:r>
            <a:endParaRPr lang="en-US" sz="1700" dirty="0" smtClean="0"/>
          </a:p>
          <a:p>
            <a:r>
              <a:rPr lang="en-US" sz="1700" b="1" dirty="0" smtClean="0"/>
              <a:t>Lesson author</a:t>
            </a:r>
            <a:r>
              <a:rPr lang="en-US" sz="1700" dirty="0" smtClean="0"/>
              <a:t>: Karen </a:t>
            </a:r>
            <a:r>
              <a:rPr lang="en-US" sz="1700" dirty="0" err="1" smtClean="0"/>
              <a:t>Suga</a:t>
            </a:r>
            <a:r>
              <a:rPr lang="en-US" sz="1700" dirty="0" smtClean="0"/>
              <a:t>, primary teacher (NNWP)</a:t>
            </a:r>
          </a:p>
          <a:p>
            <a:r>
              <a:rPr lang="en-US" sz="1700" b="1" dirty="0" smtClean="0"/>
              <a:t>Overview: </a:t>
            </a:r>
            <a:r>
              <a:rPr lang="en-US" sz="1700" dirty="0" smtClean="0"/>
              <a:t>Students develop skills with </a:t>
            </a:r>
            <a:r>
              <a:rPr lang="en-US" sz="1700" i="1" dirty="0" smtClean="0"/>
              <a:t>pacing</a:t>
            </a:r>
            <a:r>
              <a:rPr lang="en-US" sz="1700" dirty="0" smtClean="0"/>
              <a:t> while planning a story about floating down a river and encountering three animals on the journey.</a:t>
            </a:r>
          </a:p>
          <a:p>
            <a:endParaRPr lang="en-US" sz="1700" dirty="0" smtClean="0"/>
          </a:p>
          <a:p>
            <a:r>
              <a:rPr lang="en-US" sz="1700" b="1" dirty="0" smtClean="0"/>
              <a:t>Focus Skill</a:t>
            </a:r>
            <a:r>
              <a:rPr lang="en-US" sz="1700" dirty="0" smtClean="0"/>
              <a:t>: Pacing (organization)</a:t>
            </a:r>
          </a:p>
          <a:p>
            <a:r>
              <a:rPr lang="en-US" sz="1700" b="1" dirty="0" smtClean="0"/>
              <a:t>Support Skill</a:t>
            </a:r>
            <a:r>
              <a:rPr lang="en-US" sz="1700" dirty="0" smtClean="0"/>
              <a:t>: Memorable details (idea development)</a:t>
            </a:r>
          </a:p>
          <a:p>
            <a:r>
              <a:rPr lang="en-US" sz="1700" b="1" dirty="0" smtClean="0"/>
              <a:t>Mentor Text</a:t>
            </a:r>
            <a:r>
              <a:rPr lang="en-US" sz="1700" dirty="0" smtClean="0"/>
              <a:t>: </a:t>
            </a:r>
            <a:r>
              <a:rPr lang="en-US" sz="1700" u="sng" dirty="0" smtClean="0"/>
              <a:t>Daisy Comes Home </a:t>
            </a:r>
            <a:r>
              <a:rPr lang="en-US" sz="1700" dirty="0" smtClean="0"/>
              <a:t>by Jan Brett</a:t>
            </a:r>
          </a:p>
          <a:p>
            <a:r>
              <a:rPr lang="en-US" sz="1700" b="1" dirty="0" smtClean="0"/>
              <a:t>Graphic Organizer #1</a:t>
            </a:r>
            <a:r>
              <a:rPr lang="en-US" sz="1700" dirty="0" smtClean="0"/>
              <a:t>: Brainstorms details</a:t>
            </a:r>
          </a:p>
          <a:p>
            <a:r>
              <a:rPr lang="en-US" sz="1700" b="1" dirty="0" smtClean="0"/>
              <a:t>Graphic Organizer #2</a:t>
            </a:r>
            <a:r>
              <a:rPr lang="en-US" sz="1700" dirty="0" smtClean="0"/>
              <a:t>: Organizes details with pacing</a:t>
            </a:r>
          </a:p>
          <a:p>
            <a:r>
              <a:rPr lang="en-US" sz="1700" b="1" dirty="0" smtClean="0"/>
              <a:t>Student Models</a:t>
            </a:r>
            <a:r>
              <a:rPr lang="en-US" sz="1700" dirty="0" smtClean="0"/>
              <a:t>: Grades 2-4, 6, 8, 11</a:t>
            </a:r>
          </a:p>
          <a:p>
            <a:r>
              <a:rPr lang="en-US" sz="1700" b="1" dirty="0" smtClean="0"/>
              <a:t>Choice</a:t>
            </a:r>
            <a:r>
              <a:rPr lang="en-US" sz="1700" dirty="0" smtClean="0"/>
              <a:t>: Students can choose different rivers to float down and different animals to encounter</a:t>
            </a:r>
          </a:p>
          <a:p>
            <a:r>
              <a:rPr lang="en-US" sz="1700" b="1" dirty="0" smtClean="0"/>
              <a:t>Talk</a:t>
            </a:r>
            <a:r>
              <a:rPr lang="en-US" sz="1700" dirty="0" smtClean="0"/>
              <a:t>: While analyzing student models, filling out graphic organizer, revising with the post-its.</a:t>
            </a:r>
          </a:p>
          <a:p>
            <a:r>
              <a:rPr lang="en-US" sz="1700" b="1" dirty="0" smtClean="0"/>
              <a:t>Revision</a:t>
            </a:r>
            <a:r>
              <a:rPr lang="en-US" sz="1700" dirty="0" smtClean="0"/>
              <a:t>: Organization &amp; Idea Development Post-its</a:t>
            </a:r>
          </a:p>
          <a:p>
            <a:endParaRPr lang="en-US" dirty="0"/>
          </a:p>
        </p:txBody>
      </p:sp>
      <p:sp>
        <p:nvSpPr>
          <p:cNvPr id="9" name="Rectangle 8"/>
          <p:cNvSpPr/>
          <p:nvPr/>
        </p:nvSpPr>
        <p:spPr>
          <a:xfrm>
            <a:off x="4495800" y="1752600"/>
            <a:ext cx="1838901" cy="307777"/>
          </a:xfrm>
          <a:prstGeom prst="rect">
            <a:avLst/>
          </a:prstGeom>
        </p:spPr>
        <p:txBody>
          <a:bodyPr wrap="none">
            <a:spAutoFit/>
          </a:bodyPr>
          <a:lstStyle/>
          <a:p>
            <a:r>
              <a:rPr lang="en-US" sz="1400" b="1" dirty="0" smtClean="0"/>
              <a:t>(page </a:t>
            </a:r>
            <a:r>
              <a:rPr lang="en-US" sz="1400" b="1" dirty="0" smtClean="0"/>
              <a:t>27-28 of </a:t>
            </a:r>
            <a:r>
              <a:rPr lang="en-US" sz="1400" b="1" dirty="0" smtClean="0"/>
              <a:t>packet)</a:t>
            </a:r>
            <a:endParaRPr lang="en-US" sz="1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457200" y="4800600"/>
            <a:ext cx="2819400" cy="1754326"/>
          </a:xfrm>
          <a:prstGeom prst="rect">
            <a:avLst/>
          </a:prstGeom>
          <a:noFill/>
        </p:spPr>
        <p:txBody>
          <a:bodyPr wrap="square" rtlCol="0">
            <a:spAutoFit/>
          </a:bodyPr>
          <a:lstStyle/>
          <a:p>
            <a:r>
              <a:rPr lang="en-US" dirty="0" smtClean="0"/>
              <a:t>The </a:t>
            </a:r>
            <a:r>
              <a:rPr lang="en-US" u="sng" dirty="0" smtClean="0"/>
              <a:t>Daisy Comes Home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9" name="TextBox 8"/>
          <p:cNvSpPr txBox="1"/>
          <p:nvPr/>
        </p:nvSpPr>
        <p:spPr>
          <a:xfrm>
            <a:off x="3505200" y="2057400"/>
            <a:ext cx="5105400" cy="4801314"/>
          </a:xfrm>
          <a:prstGeom prst="rect">
            <a:avLst/>
          </a:prstGeom>
          <a:noFill/>
        </p:spPr>
        <p:txBody>
          <a:bodyPr wrap="square" rtlCol="0">
            <a:spAutoFit/>
          </a:bodyPr>
          <a:lstStyle/>
          <a:p>
            <a:r>
              <a:rPr lang="en-US" b="1" dirty="0" smtClean="0"/>
              <a:t>Using the mentor text:  </a:t>
            </a:r>
            <a:r>
              <a:rPr lang="en-US" dirty="0" smtClean="0"/>
              <a:t>Read the whole story aloud a day before beginning the writing lesson.  It is the story of a chicken who, when kicked out of the henhouse by bullies, sleeps in a basket that ends up floating down a river.  Daisy encounters adventures along the river that give her the strength to stand up to the bullies when she finally returns home after the adventure.</a:t>
            </a:r>
          </a:p>
          <a:p>
            <a:endParaRPr lang="en-US" sz="1100" dirty="0" smtClean="0"/>
          </a:p>
          <a:p>
            <a:r>
              <a:rPr lang="en-US" b="1" dirty="0" smtClean="0"/>
              <a:t>Focus skill in the mentor text:  </a:t>
            </a:r>
            <a:r>
              <a:rPr lang="en-US" dirty="0" smtClean="0"/>
              <a:t>On the day the writing lesson begins, point out the three animals she encounters in the middle of her adventure.  Have students notice that each “animal adventure” is more or less the same length and includes a fairly equal amount of details.  Tell students this is called “pacing” in writing, and it needs to be pre-planned before writing a rough draft.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457200" y="4800600"/>
            <a:ext cx="2819400" cy="1754326"/>
          </a:xfrm>
          <a:prstGeom prst="rect">
            <a:avLst/>
          </a:prstGeom>
          <a:noFill/>
        </p:spPr>
        <p:txBody>
          <a:bodyPr wrap="square" rtlCol="0">
            <a:spAutoFit/>
          </a:bodyPr>
          <a:lstStyle/>
          <a:p>
            <a:r>
              <a:rPr lang="en-US" dirty="0" smtClean="0"/>
              <a:t>The </a:t>
            </a:r>
            <a:r>
              <a:rPr lang="en-US" u="sng" dirty="0" smtClean="0"/>
              <a:t>Daisy Comes Home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9" name="TextBox 8"/>
          <p:cNvSpPr txBox="1"/>
          <p:nvPr/>
        </p:nvSpPr>
        <p:spPr>
          <a:xfrm>
            <a:off x="3505200" y="2402681"/>
            <a:ext cx="5105400" cy="3693319"/>
          </a:xfrm>
          <a:prstGeom prst="rect">
            <a:avLst/>
          </a:prstGeom>
          <a:noFill/>
        </p:spPr>
        <p:txBody>
          <a:bodyPr wrap="square" rtlCol="0">
            <a:spAutoFit/>
          </a:bodyPr>
          <a:lstStyle/>
          <a:p>
            <a:r>
              <a:rPr lang="en-US" b="1" dirty="0" smtClean="0"/>
              <a:t>Talking about the student samples before writing:  </a:t>
            </a:r>
            <a:r>
              <a:rPr lang="en-US" dirty="0" smtClean="0"/>
              <a:t>Have students discuss several student examples.  Ask them to list three or four skills they think each writer showed more skills with than others.  </a:t>
            </a:r>
          </a:p>
          <a:p>
            <a:endParaRPr lang="en-US" dirty="0" smtClean="0"/>
          </a:p>
          <a:p>
            <a:r>
              <a:rPr lang="en-US" dirty="0" smtClean="0"/>
              <a:t>List several skills of organization on the board (strong intro, satisfying conclusion, meaningful transition words, easy-to-follow sequence of events/ideas, pacing).</a:t>
            </a:r>
          </a:p>
          <a:p>
            <a:endParaRPr lang="en-US" dirty="0" smtClean="0"/>
          </a:p>
          <a:p>
            <a:r>
              <a:rPr lang="en-US" dirty="0" smtClean="0"/>
              <a:t>Have students look at one example one more time, this time looking specifically for skills of organization the student writer excelled with.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blinds(horizontal)">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315200" y="2438400"/>
            <a:ext cx="1600200" cy="3785652"/>
          </a:xfrm>
          <a:prstGeom prst="rect">
            <a:avLst/>
          </a:prstGeom>
          <a:noFill/>
        </p:spPr>
        <p:txBody>
          <a:bodyPr wrap="square" rtlCol="0">
            <a:spAutoFit/>
          </a:bodyPr>
          <a:lstStyle/>
          <a:p>
            <a:r>
              <a:rPr lang="en-US" sz="1600" dirty="0" smtClean="0"/>
              <a:t>Click </a:t>
            </a:r>
            <a:r>
              <a:rPr lang="en-US" sz="1600" dirty="0" smtClean="0">
                <a:hlinkClick r:id="rId3"/>
              </a:rPr>
              <a:t>here </a:t>
            </a:r>
            <a:r>
              <a:rPr lang="en-US" sz="1600" dirty="0" smtClean="0"/>
              <a:t>to see different examples from different grade levels online.</a:t>
            </a:r>
          </a:p>
          <a:p>
            <a:endParaRPr lang="en-US" sz="1600" dirty="0" smtClean="0"/>
          </a:p>
          <a:p>
            <a:r>
              <a:rPr lang="en-US" sz="1600" dirty="0" smtClean="0"/>
              <a:t>To help students begin noticing the </a:t>
            </a:r>
            <a:r>
              <a:rPr lang="en-US" sz="1600" i="1" dirty="0" smtClean="0"/>
              <a:t>pacing</a:t>
            </a:r>
            <a:r>
              <a:rPr lang="en-US" sz="1600" dirty="0" smtClean="0"/>
              <a:t>, ask them to count the number of sentences in story’s paragraphs or parts.</a:t>
            </a:r>
            <a:endParaRPr lang="en-US" sz="1600" dirty="0"/>
          </a:p>
        </p:txBody>
      </p:sp>
      <p:pic>
        <p:nvPicPr>
          <p:cNvPr id="3075" name="Picture 3"/>
          <p:cNvPicPr>
            <a:picLocks noChangeAspect="1" noChangeArrowheads="1"/>
          </p:cNvPicPr>
          <p:nvPr/>
        </p:nvPicPr>
        <p:blipFill>
          <a:blip r:embed="rId4" cstate="print"/>
          <a:srcRect/>
          <a:stretch>
            <a:fillRect/>
          </a:stretch>
        </p:blipFill>
        <p:spPr bwMode="auto">
          <a:xfrm>
            <a:off x="228600" y="2343150"/>
            <a:ext cx="7029450" cy="4210050"/>
          </a:xfrm>
          <a:prstGeom prst="rect">
            <a:avLst/>
          </a:prstGeom>
          <a:noFill/>
          <a:ln w="9525">
            <a:solidFill>
              <a:schemeClr val="tx1"/>
            </a:solidFill>
            <a:miter lim="800000"/>
            <a:headEnd/>
            <a:tailEnd/>
          </a:ln>
        </p:spPr>
      </p:pic>
      <p:sp>
        <p:nvSpPr>
          <p:cNvPr id="9" name="TextBox 8"/>
          <p:cNvSpPr txBox="1"/>
          <p:nvPr/>
        </p:nvSpPr>
        <p:spPr>
          <a:xfrm>
            <a:off x="2895600" y="1905000"/>
            <a:ext cx="2514600" cy="307777"/>
          </a:xfrm>
          <a:prstGeom prst="rect">
            <a:avLst/>
          </a:prstGeom>
          <a:noFill/>
        </p:spPr>
        <p:txBody>
          <a:bodyPr wrap="square" rtlCol="0">
            <a:spAutoFit/>
          </a:bodyPr>
          <a:lstStyle/>
          <a:p>
            <a:r>
              <a:rPr lang="en-US" sz="1400" b="1" dirty="0" smtClean="0"/>
              <a:t>(page 27 of packet)</a:t>
            </a:r>
            <a:endParaRPr lang="en-US" sz="1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DDD">
            <a:alpha val="0"/>
          </a:srgbClr>
        </a:solidFill>
        <a:effectLst/>
      </p:bgPr>
    </p:bg>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descr="http://writingfix.com/images/comp_cont/Marzano_book2.jpg"/>
          <p:cNvPicPr>
            <a:picLocks noChangeAspect="1" noChangeArrowheads="1"/>
          </p:cNvPicPr>
          <p:nvPr/>
        </p:nvPicPr>
        <p:blipFill>
          <a:blip r:embed="rId3" cstate="print"/>
          <a:srcRect/>
          <a:stretch>
            <a:fillRect/>
          </a:stretch>
        </p:blipFill>
        <p:spPr bwMode="auto">
          <a:xfrm>
            <a:off x="381000" y="4219574"/>
            <a:ext cx="1571625" cy="2028826"/>
          </a:xfrm>
          <a:prstGeom prst="rect">
            <a:avLst/>
          </a:prstGeom>
          <a:noFill/>
          <a:ln>
            <a:solidFill>
              <a:schemeClr val="tx1"/>
            </a:solidFill>
          </a:ln>
        </p:spPr>
      </p:pic>
      <p:pic>
        <p:nvPicPr>
          <p:cNvPr id="9" name="Picture 4" descr="http://writingfix.com/images/comp_cont/Marzano_book.jpg"/>
          <p:cNvPicPr>
            <a:picLocks noChangeAspect="1" noChangeArrowheads="1"/>
          </p:cNvPicPr>
          <p:nvPr/>
        </p:nvPicPr>
        <p:blipFill>
          <a:blip r:embed="rId4" cstate="print"/>
          <a:srcRect/>
          <a:stretch>
            <a:fillRect/>
          </a:stretch>
        </p:blipFill>
        <p:spPr bwMode="auto">
          <a:xfrm>
            <a:off x="381000" y="1981200"/>
            <a:ext cx="1571625" cy="2000251"/>
          </a:xfrm>
          <a:prstGeom prst="rect">
            <a:avLst/>
          </a:prstGeom>
          <a:noFill/>
          <a:ln>
            <a:solidFill>
              <a:schemeClr val="tx1"/>
            </a:solidFill>
          </a:ln>
        </p:spPr>
      </p:pic>
      <p:sp>
        <p:nvSpPr>
          <p:cNvPr id="10" name="TextBox 9"/>
          <p:cNvSpPr txBox="1"/>
          <p:nvPr/>
        </p:nvSpPr>
        <p:spPr>
          <a:xfrm>
            <a:off x="2133600" y="1905000"/>
            <a:ext cx="6629400" cy="2031325"/>
          </a:xfrm>
          <a:prstGeom prst="rect">
            <a:avLst/>
          </a:prstGeom>
          <a:noFill/>
        </p:spPr>
        <p:txBody>
          <a:bodyPr wrap="square" rtlCol="0">
            <a:spAutoFit/>
          </a:bodyPr>
          <a:lstStyle/>
          <a:p>
            <a:r>
              <a:rPr lang="en-US" dirty="0" smtClean="0"/>
              <a:t>A good piece of research fort his element: </a:t>
            </a:r>
            <a:br>
              <a:rPr lang="en-US" dirty="0" smtClean="0"/>
            </a:br>
            <a:r>
              <a:rPr lang="en-US" dirty="0" smtClean="0"/>
              <a:t>Robert </a:t>
            </a:r>
            <a:r>
              <a:rPr lang="en-US" dirty="0" err="1" smtClean="0"/>
              <a:t>Marzano’s</a:t>
            </a:r>
            <a:r>
              <a:rPr lang="en-US" dirty="0" smtClean="0"/>
              <a:t> </a:t>
            </a:r>
            <a:r>
              <a:rPr lang="en-US" u="sng" dirty="0" smtClean="0"/>
              <a:t>Classroom Instruction that Works</a:t>
            </a:r>
            <a:r>
              <a:rPr lang="en-US" dirty="0" smtClean="0"/>
              <a:t>.  </a:t>
            </a:r>
            <a:r>
              <a:rPr lang="en-US" dirty="0" err="1" smtClean="0"/>
              <a:t>Marzano</a:t>
            </a:r>
            <a:r>
              <a:rPr lang="en-US" dirty="0" smtClean="0"/>
              <a:t>, after synthesizing  tons of educational research, created a list of the nine classroom strategies that increased students’ achievement on standardized tests the most significantly.</a:t>
            </a:r>
          </a:p>
          <a:p>
            <a:endParaRPr lang="en-US" dirty="0" smtClean="0"/>
          </a:p>
          <a:p>
            <a:r>
              <a:rPr lang="en-US" dirty="0" smtClean="0"/>
              <a:t>One of the nine strategies is </a:t>
            </a:r>
            <a:r>
              <a:rPr lang="en-US" i="1" dirty="0" smtClean="0"/>
              <a:t>using an advance organizer</a:t>
            </a:r>
            <a:r>
              <a:rPr lang="en-US" dirty="0" smtClean="0"/>
              <a:t>.</a:t>
            </a:r>
          </a:p>
        </p:txBody>
      </p:sp>
      <p:sp>
        <p:nvSpPr>
          <p:cNvPr id="11" name="TextBox 10"/>
          <p:cNvSpPr txBox="1"/>
          <p:nvPr/>
        </p:nvSpPr>
        <p:spPr>
          <a:xfrm>
            <a:off x="2286000" y="4191000"/>
            <a:ext cx="6400800" cy="2031325"/>
          </a:xfrm>
          <a:prstGeom prst="rect">
            <a:avLst/>
          </a:prstGeom>
          <a:solidFill>
            <a:srgbClr val="D2DF2D"/>
          </a:solidFill>
          <a:ln>
            <a:solidFill>
              <a:schemeClr val="accent1">
                <a:shade val="50000"/>
              </a:schemeClr>
            </a:solidFill>
          </a:ln>
        </p:spPr>
        <p:txBody>
          <a:bodyPr wrap="square" rtlCol="0">
            <a:spAutoFit/>
          </a:bodyPr>
          <a:lstStyle/>
          <a:p>
            <a:r>
              <a:rPr lang="en-US" dirty="0" smtClean="0"/>
              <a:t>“Advance organizers should focus on essential information, especially when unusual or bizarre aspects of the topic might distract students.  Advance organizers can, of course, help students get ready to learn facts and details about a topic, but you can use advance organizers more effectively if you help students get ready to </a:t>
            </a:r>
            <a:r>
              <a:rPr lang="en-US" i="1" dirty="0" smtClean="0"/>
              <a:t>use</a:t>
            </a:r>
            <a:r>
              <a:rPr lang="en-US" dirty="0" smtClean="0"/>
              <a:t> the information.”</a:t>
            </a:r>
            <a:br>
              <a:rPr lang="en-US" dirty="0" smtClean="0"/>
            </a:br>
            <a:r>
              <a:rPr lang="en-US" dirty="0" smtClean="0"/>
              <a:t>				--Robert </a:t>
            </a:r>
            <a:r>
              <a:rPr lang="en-US" dirty="0" err="1" smtClean="0"/>
              <a:t>Marzano</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419600" y="2514600"/>
            <a:ext cx="4495800" cy="4339650"/>
          </a:xfrm>
          <a:prstGeom prst="rect">
            <a:avLst/>
          </a:prstGeom>
          <a:noFill/>
        </p:spPr>
        <p:txBody>
          <a:bodyPr wrap="square" rtlCol="0">
            <a:spAutoFit/>
          </a:bodyPr>
          <a:lstStyle/>
          <a:p>
            <a:r>
              <a:rPr lang="en-US" b="1" dirty="0" smtClean="0"/>
              <a:t>The </a:t>
            </a:r>
            <a:r>
              <a:rPr lang="en-US" b="1" i="1" dirty="0" smtClean="0"/>
              <a:t>Brainstorming</a:t>
            </a:r>
            <a:r>
              <a:rPr lang="en-US" b="1" dirty="0" smtClean="0"/>
              <a:t> Graphic Organizer</a:t>
            </a:r>
          </a:p>
          <a:p>
            <a:endParaRPr lang="en-US" sz="1100" dirty="0" smtClean="0"/>
          </a:p>
          <a:p>
            <a:r>
              <a:rPr lang="en-US" dirty="0" smtClean="0"/>
              <a:t>Click </a:t>
            </a:r>
            <a:r>
              <a:rPr lang="en-US" dirty="0" smtClean="0">
                <a:hlinkClick r:id="rId3"/>
              </a:rPr>
              <a:t>here </a:t>
            </a:r>
            <a:r>
              <a:rPr lang="en-US" dirty="0" smtClean="0"/>
              <a:t>to see this graphic organizer online.</a:t>
            </a:r>
          </a:p>
          <a:p>
            <a:endParaRPr lang="en-US" sz="1100" dirty="0" smtClean="0"/>
          </a:p>
          <a:p>
            <a:r>
              <a:rPr lang="en-US" dirty="0" smtClean="0"/>
              <a:t>Notice how explicit the instructions are.  This graphic organizer is designed to help </a:t>
            </a:r>
            <a:r>
              <a:rPr lang="en-US" i="1" dirty="0" smtClean="0"/>
              <a:t>all</a:t>
            </a:r>
            <a:r>
              <a:rPr lang="en-US" dirty="0" smtClean="0"/>
              <a:t> writers begin to build a story.</a:t>
            </a:r>
          </a:p>
          <a:p>
            <a:endParaRPr lang="en-US" sz="1100" dirty="0" smtClean="0"/>
          </a:p>
          <a:p>
            <a:r>
              <a:rPr lang="en-US" dirty="0" smtClean="0"/>
              <a:t>Notice how Austin filled his brainstorm out, not worrying about conventions (</a:t>
            </a:r>
            <a:r>
              <a:rPr lang="en-US" i="1" dirty="0" err="1" smtClean="0"/>
              <a:t>ratbeds</a:t>
            </a:r>
            <a:r>
              <a:rPr lang="en-US" dirty="0" smtClean="0"/>
              <a:t> means </a:t>
            </a:r>
            <a:r>
              <a:rPr lang="en-US" i="1" dirty="0" smtClean="0"/>
              <a:t>rapids</a:t>
            </a:r>
            <a:r>
              <a:rPr lang="en-US" dirty="0" smtClean="0"/>
              <a:t>, by the way!).  Student models don’t always have to be completed stories; a graphic organizer that has been filled out well makes a great student model to show your students too.  Start saving your kids’ thoughtful and completed graphic organizers.</a:t>
            </a:r>
            <a:endParaRPr lang="en-US" dirty="0"/>
          </a:p>
        </p:txBody>
      </p:sp>
      <p:pic>
        <p:nvPicPr>
          <p:cNvPr id="4099" name="Picture 3"/>
          <p:cNvPicPr>
            <a:picLocks noChangeAspect="1" noChangeArrowheads="1"/>
          </p:cNvPicPr>
          <p:nvPr/>
        </p:nvPicPr>
        <p:blipFill>
          <a:blip r:embed="rId4" cstate="print"/>
          <a:srcRect/>
          <a:stretch>
            <a:fillRect/>
          </a:stretch>
        </p:blipFill>
        <p:spPr bwMode="auto">
          <a:xfrm>
            <a:off x="228600" y="1800225"/>
            <a:ext cx="3933825" cy="4829175"/>
          </a:xfrm>
          <a:prstGeom prst="rect">
            <a:avLst/>
          </a:prstGeom>
          <a:noFill/>
          <a:ln w="9525">
            <a:solidFill>
              <a:schemeClr val="tx1"/>
            </a:solidFill>
            <a:miter lim="800000"/>
            <a:headEnd/>
            <a:tailEnd/>
          </a:ln>
        </p:spPr>
      </p:pic>
      <p:sp>
        <p:nvSpPr>
          <p:cNvPr id="9" name="TextBox 8"/>
          <p:cNvSpPr txBox="1"/>
          <p:nvPr/>
        </p:nvSpPr>
        <p:spPr>
          <a:xfrm>
            <a:off x="4267200" y="1828800"/>
            <a:ext cx="2514600" cy="307777"/>
          </a:xfrm>
          <a:prstGeom prst="rect">
            <a:avLst/>
          </a:prstGeom>
          <a:noFill/>
        </p:spPr>
        <p:txBody>
          <a:bodyPr wrap="square" rtlCol="0">
            <a:spAutoFit/>
          </a:bodyPr>
          <a:lstStyle/>
          <a:p>
            <a:r>
              <a:rPr lang="en-US" sz="1400" b="1" dirty="0" smtClean="0"/>
              <a:t>(pages 29-30, 33-34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blinds(horizontal)">
                                      <p:cBhvr>
                                        <p:cTn id="17" dur="500"/>
                                        <p:tgtEl>
                                          <p:spTgt spid="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blinds(horizontal)">
                                      <p:cBhvr>
                                        <p:cTn id="22"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419600" y="2590800"/>
            <a:ext cx="4495800" cy="3416320"/>
          </a:xfrm>
          <a:prstGeom prst="rect">
            <a:avLst/>
          </a:prstGeom>
          <a:noFill/>
        </p:spPr>
        <p:txBody>
          <a:bodyPr wrap="square" rtlCol="0">
            <a:spAutoFit/>
          </a:bodyPr>
          <a:lstStyle/>
          <a:p>
            <a:r>
              <a:rPr lang="en-US" b="1" dirty="0" smtClean="0"/>
              <a:t>The </a:t>
            </a:r>
            <a:r>
              <a:rPr lang="en-US" b="1" i="1" dirty="0" smtClean="0"/>
              <a:t>Shaping Ideas</a:t>
            </a:r>
            <a:r>
              <a:rPr lang="en-US" b="1" dirty="0" smtClean="0"/>
              <a:t> Graphic Organizer</a:t>
            </a:r>
          </a:p>
          <a:p>
            <a:endParaRPr lang="en-US" dirty="0" smtClean="0"/>
          </a:p>
          <a:p>
            <a:r>
              <a:rPr lang="en-US" dirty="0" smtClean="0"/>
              <a:t>Click </a:t>
            </a:r>
            <a:r>
              <a:rPr lang="en-US" dirty="0" smtClean="0">
                <a:hlinkClick r:id="rId3"/>
              </a:rPr>
              <a:t>here </a:t>
            </a:r>
            <a:r>
              <a:rPr lang="en-US" dirty="0" smtClean="0"/>
              <a:t>to see this graphic organizer online.</a:t>
            </a:r>
          </a:p>
          <a:p>
            <a:endParaRPr lang="en-US" dirty="0" smtClean="0"/>
          </a:p>
          <a:p>
            <a:r>
              <a:rPr lang="en-US" dirty="0" smtClean="0"/>
              <a:t>Notice again how explicit the instructions are.  Where is the student explicitly told to begin shaping a well-paced story?</a:t>
            </a:r>
          </a:p>
          <a:p>
            <a:endParaRPr lang="en-US" dirty="0" smtClean="0"/>
          </a:p>
          <a:p>
            <a:r>
              <a:rPr lang="en-US" dirty="0" smtClean="0"/>
              <a:t>When a graphic organizer is designed to teach students a very specific skill based on one of the traits, they tend to look a lot different than a circle with six bubbles coming off of it!</a:t>
            </a:r>
          </a:p>
        </p:txBody>
      </p:sp>
      <p:pic>
        <p:nvPicPr>
          <p:cNvPr id="5122" name="Picture 2"/>
          <p:cNvPicPr>
            <a:picLocks noChangeAspect="1" noChangeArrowheads="1"/>
          </p:cNvPicPr>
          <p:nvPr/>
        </p:nvPicPr>
        <p:blipFill>
          <a:blip r:embed="rId4" cstate="print"/>
          <a:srcRect/>
          <a:stretch>
            <a:fillRect/>
          </a:stretch>
        </p:blipFill>
        <p:spPr bwMode="auto">
          <a:xfrm>
            <a:off x="304800" y="1905000"/>
            <a:ext cx="3914775" cy="4724400"/>
          </a:xfrm>
          <a:prstGeom prst="rect">
            <a:avLst/>
          </a:prstGeom>
          <a:noFill/>
          <a:ln w="9525">
            <a:solidFill>
              <a:schemeClr val="tx1"/>
            </a:solidFill>
            <a:miter lim="800000"/>
            <a:headEnd/>
            <a:tailEnd/>
          </a:ln>
        </p:spPr>
      </p:pic>
      <p:sp>
        <p:nvSpPr>
          <p:cNvPr id="11" name="TextBox 10"/>
          <p:cNvSpPr txBox="1"/>
          <p:nvPr/>
        </p:nvSpPr>
        <p:spPr>
          <a:xfrm>
            <a:off x="4267200" y="1828800"/>
            <a:ext cx="2514600" cy="307777"/>
          </a:xfrm>
          <a:prstGeom prst="rect">
            <a:avLst/>
          </a:prstGeom>
          <a:noFill/>
        </p:spPr>
        <p:txBody>
          <a:bodyPr wrap="square" rtlCol="0">
            <a:spAutoFit/>
          </a:bodyPr>
          <a:lstStyle/>
          <a:p>
            <a:r>
              <a:rPr lang="en-US" sz="1400" b="1" dirty="0" smtClean="0"/>
              <a:t>(pages 31-32, 35-36  of packet)</a:t>
            </a:r>
            <a:endParaRPr lang="en-US"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blinds(horizontal)">
                                      <p:cBhvr>
                                        <p:cTn id="17" dur="500"/>
                                        <p:tgtEl>
                                          <p:spTgt spid="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blinds(horizontal)">
                                      <p:cBhvr>
                                        <p:cTn id="22"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304800" y="4724400"/>
            <a:ext cx="2971800" cy="1815882"/>
          </a:xfrm>
          <a:prstGeom prst="rect">
            <a:avLst/>
          </a:prstGeom>
          <a:noFill/>
        </p:spPr>
        <p:txBody>
          <a:bodyPr wrap="square" rtlCol="0">
            <a:spAutoFit/>
          </a:bodyPr>
          <a:lstStyle/>
          <a:p>
            <a:r>
              <a:rPr lang="en-US" sz="1600" dirty="0" smtClean="0"/>
              <a:t>The revision post-its are a powerful tool for helping students </a:t>
            </a:r>
            <a:r>
              <a:rPr lang="en-US" sz="1600" b="1" dirty="0" smtClean="0"/>
              <a:t>talk</a:t>
            </a:r>
            <a:r>
              <a:rPr lang="en-US" sz="1600" dirty="0" smtClean="0"/>
              <a:t> to each other during response time as well as helping them make choices when it comes to revision (pages  __ of the “Seven Elements” Packet).</a:t>
            </a:r>
            <a:endParaRPr lang="en-US" sz="1600" dirty="0"/>
          </a:p>
        </p:txBody>
      </p:sp>
      <p:sp>
        <p:nvSpPr>
          <p:cNvPr id="9" name="TextBox 8"/>
          <p:cNvSpPr txBox="1"/>
          <p:nvPr/>
        </p:nvSpPr>
        <p:spPr>
          <a:xfrm>
            <a:off x="3505200" y="1828800"/>
            <a:ext cx="5334000" cy="2477601"/>
          </a:xfrm>
          <a:prstGeom prst="rect">
            <a:avLst/>
          </a:prstGeom>
          <a:noFill/>
        </p:spPr>
        <p:txBody>
          <a:bodyPr wrap="square" rtlCol="0">
            <a:spAutoFit/>
          </a:bodyPr>
          <a:lstStyle/>
          <a:p>
            <a:r>
              <a:rPr lang="en-US" b="1" dirty="0" smtClean="0"/>
              <a:t>Revision:  </a:t>
            </a:r>
            <a:r>
              <a:rPr lang="en-US" dirty="0" smtClean="0"/>
              <a:t>Most of the lessons </a:t>
            </a:r>
            <a:br>
              <a:rPr lang="en-US" dirty="0" smtClean="0"/>
            </a:br>
            <a:r>
              <a:rPr lang="en-US" dirty="0" smtClean="0"/>
              <a:t>at </a:t>
            </a:r>
            <a:r>
              <a:rPr lang="en-US" dirty="0" err="1" smtClean="0"/>
              <a:t>WritingFix</a:t>
            </a:r>
            <a:r>
              <a:rPr lang="en-US" dirty="0" smtClean="0"/>
              <a:t> make use of the site’s Revision Post-Its as their tool for helping students re-envision their stories.</a:t>
            </a:r>
          </a:p>
          <a:p>
            <a:endParaRPr lang="en-US" sz="1100" dirty="0" smtClean="0"/>
          </a:p>
          <a:p>
            <a:r>
              <a:rPr lang="en-US" b="1" dirty="0" smtClean="0"/>
              <a:t>Rank or Rate?  </a:t>
            </a:r>
            <a:r>
              <a:rPr lang="en-US" dirty="0" smtClean="0"/>
              <a:t>When students </a:t>
            </a:r>
            <a:r>
              <a:rPr lang="en-US" i="1" dirty="0" smtClean="0"/>
              <a:t>rate</a:t>
            </a:r>
            <a:r>
              <a:rPr lang="en-US" dirty="0" smtClean="0"/>
              <a:t> with the post-its, they can assign skills the same number.  When students </a:t>
            </a:r>
            <a:r>
              <a:rPr lang="en-US" i="1" dirty="0" smtClean="0"/>
              <a:t>rank</a:t>
            </a:r>
            <a:r>
              <a:rPr lang="en-US" dirty="0" smtClean="0"/>
              <a:t> with the post-its, they can only have one 1, one 2, etc.  I personally find ranking a better verb for this task, as it makes the students think harder.</a:t>
            </a:r>
            <a:endParaRPr lang="en-US" dirty="0"/>
          </a:p>
        </p:txBody>
      </p:sp>
      <p:pic>
        <p:nvPicPr>
          <p:cNvPr id="6146" name="Picture 2"/>
          <p:cNvPicPr>
            <a:picLocks noChangeAspect="1" noChangeArrowheads="1"/>
          </p:cNvPicPr>
          <p:nvPr/>
        </p:nvPicPr>
        <p:blipFill>
          <a:blip r:embed="rId4" cstate="print"/>
          <a:srcRect/>
          <a:stretch>
            <a:fillRect/>
          </a:stretch>
        </p:blipFill>
        <p:spPr bwMode="auto">
          <a:xfrm>
            <a:off x="3505200" y="4267200"/>
            <a:ext cx="2447925" cy="2295525"/>
          </a:xfrm>
          <a:prstGeom prst="rect">
            <a:avLst/>
          </a:prstGeom>
          <a:noFill/>
          <a:ln w="9525">
            <a:solidFill>
              <a:schemeClr val="tx1"/>
            </a:solidFill>
            <a:miter lim="800000"/>
            <a:headEnd/>
            <a:tailEnd/>
          </a:ln>
        </p:spPr>
      </p:pic>
      <p:pic>
        <p:nvPicPr>
          <p:cNvPr id="6147" name="Picture 3"/>
          <p:cNvPicPr>
            <a:picLocks noChangeAspect="1" noChangeArrowheads="1"/>
          </p:cNvPicPr>
          <p:nvPr/>
        </p:nvPicPr>
        <p:blipFill>
          <a:blip r:embed="rId5" cstate="print"/>
          <a:srcRect/>
          <a:stretch>
            <a:fillRect/>
          </a:stretch>
        </p:blipFill>
        <p:spPr bwMode="auto">
          <a:xfrm>
            <a:off x="6267450" y="4267200"/>
            <a:ext cx="2571750" cy="231457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srcRect/>
          <a:stretch>
            <a:fillRect/>
          </a:stretch>
        </p:blipFill>
        <p:spPr bwMode="auto">
          <a:xfrm>
            <a:off x="457200" y="1905000"/>
            <a:ext cx="2781300" cy="2752725"/>
          </a:xfrm>
          <a:prstGeom prst="rect">
            <a:avLst/>
          </a:prstGeom>
          <a:noFill/>
          <a:ln w="9525">
            <a:solidFill>
              <a:schemeClr val="tx1"/>
            </a:solidFill>
            <a:miter lim="800000"/>
            <a:headEnd/>
            <a:tailEnd/>
          </a:ln>
        </p:spPr>
      </p:pic>
      <p:sp>
        <p:nvSpPr>
          <p:cNvPr id="13" name="TextBox 12"/>
          <p:cNvSpPr txBox="1"/>
          <p:nvPr/>
        </p:nvSpPr>
        <p:spPr>
          <a:xfrm>
            <a:off x="457200" y="4800600"/>
            <a:ext cx="2819400" cy="1754326"/>
          </a:xfrm>
          <a:prstGeom prst="rect">
            <a:avLst/>
          </a:prstGeom>
          <a:noFill/>
        </p:spPr>
        <p:txBody>
          <a:bodyPr wrap="square" rtlCol="0">
            <a:spAutoFit/>
          </a:bodyPr>
          <a:lstStyle/>
          <a:p>
            <a:r>
              <a:rPr lang="en-US" dirty="0" smtClean="0"/>
              <a:t>The </a:t>
            </a:r>
            <a:r>
              <a:rPr lang="en-US" u="sng" dirty="0" smtClean="0"/>
              <a:t>Daisy Comes Home </a:t>
            </a:r>
            <a:r>
              <a:rPr lang="en-US" dirty="0" smtClean="0"/>
              <a:t>lesson at </a:t>
            </a:r>
            <a:r>
              <a:rPr lang="en-US" dirty="0" err="1" smtClean="0"/>
              <a:t>WritingFix</a:t>
            </a:r>
            <a:r>
              <a:rPr lang="en-US" dirty="0" smtClean="0"/>
              <a:t> is both popular and a great examples of all seven elements working together in a single lesson.</a:t>
            </a:r>
            <a:endParaRPr lang="en-US" dirty="0"/>
          </a:p>
        </p:txBody>
      </p:sp>
      <p:sp>
        <p:nvSpPr>
          <p:cNvPr id="14" name="TextBox 13"/>
          <p:cNvSpPr txBox="1"/>
          <p:nvPr/>
        </p:nvSpPr>
        <p:spPr>
          <a:xfrm>
            <a:off x="3581400" y="2133600"/>
            <a:ext cx="5181600" cy="4616648"/>
          </a:xfrm>
          <a:prstGeom prst="rect">
            <a:avLst/>
          </a:prstGeom>
          <a:noFill/>
        </p:spPr>
        <p:txBody>
          <a:bodyPr wrap="square" rtlCol="0">
            <a:spAutoFit/>
          </a:bodyPr>
          <a:lstStyle/>
          <a:p>
            <a:r>
              <a:rPr lang="en-US" dirty="0" smtClean="0"/>
              <a:t>Reflect on this entire lesson with a partner.  Other than the graphic organizer, talk about which of the seven elements really stand out the strongest?  What new idea about lesson-design have you gained?</a:t>
            </a:r>
          </a:p>
          <a:p>
            <a:endParaRPr lang="en-US" sz="1700" dirty="0" smtClean="0"/>
          </a:p>
          <a:p>
            <a:r>
              <a:rPr lang="en-US" sz="1700" b="1" dirty="0" smtClean="0"/>
              <a:t>Focus Skill</a:t>
            </a:r>
            <a:r>
              <a:rPr lang="en-US" sz="1700" dirty="0" smtClean="0"/>
              <a:t>: Pacing (organization)</a:t>
            </a:r>
          </a:p>
          <a:p>
            <a:r>
              <a:rPr lang="en-US" sz="1700" b="1" dirty="0" smtClean="0"/>
              <a:t>Support Skill</a:t>
            </a:r>
            <a:r>
              <a:rPr lang="en-US" sz="1700" dirty="0" smtClean="0"/>
              <a:t>: Memorable details (idea development)</a:t>
            </a:r>
          </a:p>
          <a:p>
            <a:r>
              <a:rPr lang="en-US" sz="1700" b="1" dirty="0" smtClean="0"/>
              <a:t>Mentor Text</a:t>
            </a:r>
            <a:r>
              <a:rPr lang="en-US" sz="1700" dirty="0" smtClean="0"/>
              <a:t>: </a:t>
            </a:r>
            <a:r>
              <a:rPr lang="en-US" sz="1700" u="sng" dirty="0" smtClean="0"/>
              <a:t>Daisy Comes Home </a:t>
            </a:r>
            <a:r>
              <a:rPr lang="en-US" sz="1700" dirty="0" smtClean="0"/>
              <a:t>by Jan Brett</a:t>
            </a:r>
          </a:p>
          <a:p>
            <a:r>
              <a:rPr lang="en-US" sz="1700" b="1" dirty="0" smtClean="0"/>
              <a:t>Graphic Organizer #1</a:t>
            </a:r>
            <a:r>
              <a:rPr lang="en-US" sz="1700" dirty="0" smtClean="0"/>
              <a:t>: Brainstorms details</a:t>
            </a:r>
          </a:p>
          <a:p>
            <a:r>
              <a:rPr lang="en-US" sz="1700" b="1" dirty="0" smtClean="0"/>
              <a:t>Graphic Organizer #2</a:t>
            </a:r>
            <a:r>
              <a:rPr lang="en-US" sz="1700" dirty="0" smtClean="0"/>
              <a:t>: Organizes details with pacing</a:t>
            </a:r>
          </a:p>
          <a:p>
            <a:r>
              <a:rPr lang="en-US" sz="1700" b="1" dirty="0" smtClean="0"/>
              <a:t>Student Models</a:t>
            </a:r>
            <a:r>
              <a:rPr lang="en-US" sz="1700" dirty="0" smtClean="0"/>
              <a:t>: Grades 2-4, 6, 8, 11</a:t>
            </a:r>
          </a:p>
          <a:p>
            <a:r>
              <a:rPr lang="en-US" sz="1700" b="1" dirty="0" smtClean="0"/>
              <a:t>Choice</a:t>
            </a:r>
            <a:r>
              <a:rPr lang="en-US" sz="1700" dirty="0" smtClean="0"/>
              <a:t>: Students can choose different rivers to float down and different animals to encounter</a:t>
            </a:r>
          </a:p>
          <a:p>
            <a:r>
              <a:rPr lang="en-US" sz="1700" b="1" dirty="0" smtClean="0"/>
              <a:t>Talk</a:t>
            </a:r>
            <a:r>
              <a:rPr lang="en-US" sz="1700" dirty="0" smtClean="0"/>
              <a:t>: While analyzing student models, filling out graphic organizer, revising with the post-its.</a:t>
            </a:r>
          </a:p>
          <a:p>
            <a:r>
              <a:rPr lang="en-US" sz="1700" b="1" dirty="0" smtClean="0"/>
              <a:t>Revision</a:t>
            </a:r>
            <a:r>
              <a:rPr lang="en-US" sz="1700" dirty="0" smtClean="0"/>
              <a:t>: Organization &amp; Idea Development Post-its</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1981200"/>
            <a:ext cx="6096000" cy="369332"/>
          </a:xfrm>
          <a:prstGeom prst="rect">
            <a:avLst/>
          </a:prstGeom>
          <a:noFill/>
        </p:spPr>
        <p:txBody>
          <a:bodyPr wrap="square" rtlCol="0">
            <a:spAutoFit/>
          </a:bodyPr>
          <a:lstStyle/>
          <a:p>
            <a:pPr algn="ctr"/>
            <a:r>
              <a:rPr lang="en-US" b="1" dirty="0" smtClean="0"/>
              <a:t>Planning a graphic organizer that is skill-specific:</a:t>
            </a:r>
            <a:endParaRPr lang="en-US" b="1" dirty="0"/>
          </a:p>
        </p:txBody>
      </p:sp>
      <p:graphicFrame>
        <p:nvGraphicFramePr>
          <p:cNvPr id="10" name="Table 9"/>
          <p:cNvGraphicFramePr>
            <a:graphicFrameLocks noGrp="1"/>
          </p:cNvGraphicFramePr>
          <p:nvPr/>
        </p:nvGraphicFramePr>
        <p:xfrm>
          <a:off x="381000" y="2514601"/>
          <a:ext cx="8382000" cy="4003076"/>
        </p:xfrm>
        <a:graphic>
          <a:graphicData uri="http://schemas.openxmlformats.org/drawingml/2006/table">
            <a:tbl>
              <a:tblPr firstRow="1" bandRow="1">
                <a:tableStyleId>{F2DE63D5-997A-4646-A377-4702673A728D}</a:tableStyleId>
              </a:tblPr>
              <a:tblGrid>
                <a:gridCol w="2794000"/>
                <a:gridCol w="2794000"/>
                <a:gridCol w="2794000"/>
              </a:tblGrid>
              <a:tr h="517152">
                <a:tc gridSpan="3">
                  <a:txBody>
                    <a:bodyPr/>
                    <a:lstStyle/>
                    <a:p>
                      <a:pPr algn="ctr"/>
                      <a:r>
                        <a:rPr lang="en-US" sz="2800" dirty="0" smtClean="0"/>
                        <a:t>Specific Skills to choose from for a partner</a:t>
                      </a:r>
                      <a:r>
                        <a:rPr lang="en-US" sz="2800" baseline="0" dirty="0" smtClean="0"/>
                        <a:t> </a:t>
                      </a:r>
                      <a:r>
                        <a:rPr lang="en-US" sz="2800" dirty="0" smtClean="0"/>
                        <a:t>task:</a:t>
                      </a:r>
                      <a:endParaRPr lang="en-US" sz="2800" dirty="0"/>
                    </a:p>
                  </a:txBody>
                  <a:tcPr/>
                </a:tc>
                <a:tc hMerge="1">
                  <a:txBody>
                    <a:bodyPr/>
                    <a:lstStyle/>
                    <a:p>
                      <a:endParaRPr lang="en-US" dirty="0"/>
                    </a:p>
                  </a:txBody>
                  <a:tcPr/>
                </a:tc>
                <a:tc hMerge="1">
                  <a:txBody>
                    <a:bodyPr/>
                    <a:lstStyle/>
                    <a:p>
                      <a:endParaRPr lang="en-US" dirty="0"/>
                    </a:p>
                  </a:txBody>
                  <a:tcPr/>
                </a:tc>
              </a:tr>
              <a:tr h="91262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dirty="0" smtClean="0">
                          <a:solidFill>
                            <a:srgbClr val="000000"/>
                          </a:solidFill>
                          <a:latin typeface="Arial" pitchFamily="34" charset="0"/>
                          <a:cs typeface="Arial" pitchFamily="34" charset="0"/>
                        </a:rPr>
                        <a:t>Putting learned information into your own words.</a:t>
                      </a:r>
                    </a:p>
                  </a:txBody>
                  <a:tcPr>
                    <a:solidFill>
                      <a:srgbClr val="D2DF2D"/>
                    </a:solidFill>
                  </a:tcPr>
                </a:tc>
                <a:tc>
                  <a:txBody>
                    <a:bodyPr/>
                    <a:lstStyle/>
                    <a:p>
                      <a:pPr algn="ctr"/>
                      <a:r>
                        <a:rPr lang="en-US" sz="1800" kern="1200" dirty="0" smtClean="0">
                          <a:solidFill>
                            <a:schemeClr val="tx1"/>
                          </a:solidFill>
                          <a:latin typeface="Arial" pitchFamily="34" charset="0"/>
                          <a:ea typeface="+mn-ea"/>
                          <a:cs typeface="Arial" pitchFamily="34" charset="0"/>
                        </a:rPr>
                        <a:t>Adding tone (attitude about topic) to your writing.</a:t>
                      </a:r>
                      <a:endParaRPr lang="en-US" dirty="0">
                        <a:latin typeface="Arial" pitchFamily="34" charset="0"/>
                        <a:cs typeface="Arial" pitchFamily="34" charset="0"/>
                      </a:endParaRPr>
                    </a:p>
                  </a:txBody>
                  <a:tcPr>
                    <a:solidFill>
                      <a:schemeClr val="accent3">
                        <a:lumMod val="60000"/>
                        <a:lumOff val="40000"/>
                      </a:schemeClr>
                    </a:solidFill>
                  </a:tcPr>
                </a:tc>
                <a:tc>
                  <a:txBody>
                    <a:bodyPr/>
                    <a:lstStyle/>
                    <a:p>
                      <a:pPr algn="ctr"/>
                      <a:r>
                        <a:rPr lang="en-US" sz="1800" kern="1200" dirty="0" smtClean="0">
                          <a:solidFill>
                            <a:schemeClr val="tx1"/>
                          </a:solidFill>
                          <a:latin typeface="Arial" pitchFamily="34" charset="0"/>
                          <a:ea typeface="+mn-ea"/>
                          <a:cs typeface="Arial" pitchFamily="34" charset="0"/>
                        </a:rPr>
                        <a:t>Using alliteration subtly in your draft.</a:t>
                      </a:r>
                      <a:endParaRPr lang="en-US" dirty="0">
                        <a:latin typeface="Arial" pitchFamily="34" charset="0"/>
                        <a:cs typeface="Arial" pitchFamily="34" charset="0"/>
                      </a:endParaRPr>
                    </a:p>
                  </a:txBody>
                  <a:tcPr>
                    <a:solidFill>
                      <a:srgbClr val="D2DF2D"/>
                    </a:solidFill>
                  </a:tcPr>
                </a:tc>
              </a:tr>
              <a:tr h="13489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Arial" pitchFamily="34" charset="0"/>
                          <a:ea typeface="+mn-ea"/>
                          <a:cs typeface="Arial" pitchFamily="34" charset="0"/>
                        </a:rPr>
                        <a:t>Including both simple and complex sentences in your writing.</a:t>
                      </a:r>
                      <a:endParaRPr lang="en-US" dirty="0" smtClean="0">
                        <a:latin typeface="Arial" pitchFamily="34" charset="0"/>
                        <a:cs typeface="Arial" pitchFamily="34" charset="0"/>
                      </a:endParaRPr>
                    </a:p>
                  </a:txBody>
                  <a:tcPr>
                    <a:solidFill>
                      <a:schemeClr val="accent3">
                        <a:lumMod val="60000"/>
                        <a:lumOff val="40000"/>
                      </a:schemeClr>
                    </a:solidFill>
                  </a:tcPr>
                </a:tc>
                <a:tc>
                  <a:txBody>
                    <a:bodyPr/>
                    <a:lstStyle/>
                    <a:p>
                      <a:pPr algn="ctr"/>
                      <a:endParaRPr lang="en-US" dirty="0">
                        <a:solidFill>
                          <a:srgbClr val="000000"/>
                        </a:solidFill>
                        <a:latin typeface="Arial" pitchFamily="34" charset="0"/>
                        <a:cs typeface="Arial" pitchFamily="34" charset="0"/>
                      </a:endParaRPr>
                    </a:p>
                  </a:txBody>
                  <a:tcPr marL="0" marR="0" marT="0" marB="0" anchor="ctr">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Arial" pitchFamily="34" charset="0"/>
                          <a:ea typeface="+mn-ea"/>
                          <a:cs typeface="Arial" pitchFamily="34" charset="0"/>
                        </a:rPr>
                        <a:t>Using a variety of transition words when moving from an idea to another idea.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latin typeface="Arial" pitchFamily="34" charset="0"/>
                        <a:cs typeface="Arial" pitchFamily="34" charset="0"/>
                      </a:endParaRPr>
                    </a:p>
                  </a:txBody>
                  <a:tcPr>
                    <a:solidFill>
                      <a:schemeClr val="accent3">
                        <a:lumMod val="60000"/>
                        <a:lumOff val="40000"/>
                      </a:schemeClr>
                    </a:solidFill>
                  </a:tcPr>
                </a:tc>
              </a:tr>
              <a:tr h="1107476">
                <a:tc>
                  <a:txBody>
                    <a:bodyPr/>
                    <a:lstStyle/>
                    <a:p>
                      <a:pPr algn="ctr"/>
                      <a:r>
                        <a:rPr lang="en-US" sz="1800" kern="1200" dirty="0" smtClean="0">
                          <a:solidFill>
                            <a:schemeClr val="tx1"/>
                          </a:solidFill>
                          <a:latin typeface="Arial" pitchFamily="34" charset="0"/>
                          <a:ea typeface="+mn-ea"/>
                          <a:cs typeface="Arial" pitchFamily="34" charset="0"/>
                        </a:rPr>
                        <a:t>Adding mood (emotion) to your writing.</a:t>
                      </a:r>
                      <a:endParaRPr lang="en-US" dirty="0">
                        <a:latin typeface="Arial" pitchFamily="34" charset="0"/>
                        <a:cs typeface="Arial" pitchFamily="34" charset="0"/>
                      </a:endParaRPr>
                    </a:p>
                  </a:txBody>
                  <a:tcPr>
                    <a:solidFill>
                      <a:srgbClr val="D2DF2D"/>
                    </a:solidFill>
                  </a:tcPr>
                </a:tc>
                <a:tc>
                  <a:txBody>
                    <a:bodyPr/>
                    <a:lstStyle/>
                    <a:p>
                      <a:pPr algn="ctr"/>
                      <a:r>
                        <a:rPr lang="en-US" sz="1800" kern="1200" dirty="0" smtClean="0">
                          <a:solidFill>
                            <a:schemeClr val="tx1"/>
                          </a:solidFill>
                          <a:latin typeface="Arial" pitchFamily="34" charset="0"/>
                          <a:ea typeface="+mn-ea"/>
                          <a:cs typeface="Arial" pitchFamily="34" charset="0"/>
                        </a:rPr>
                        <a:t>Using action words to enhance your written descriptions.</a:t>
                      </a:r>
                      <a:endParaRPr lang="en-US" dirty="0">
                        <a:latin typeface="Arial" pitchFamily="34" charset="0"/>
                        <a:cs typeface="Arial" pitchFamily="34" charset="0"/>
                      </a:endParaRPr>
                    </a:p>
                  </a:txBody>
                  <a:tcPr>
                    <a:solidFill>
                      <a:schemeClr val="accent3">
                        <a:lumMod val="60000"/>
                        <a:lumOff val="40000"/>
                      </a:schemeClr>
                    </a:solidFill>
                  </a:tcPr>
                </a:tc>
                <a:tc>
                  <a:txBody>
                    <a:bodyPr/>
                    <a:lstStyle/>
                    <a:p>
                      <a:pPr algn="ctr"/>
                      <a:r>
                        <a:rPr lang="en-US" sz="1800" kern="1200" dirty="0" smtClean="0">
                          <a:solidFill>
                            <a:schemeClr val="tx1"/>
                          </a:solidFill>
                          <a:latin typeface="Arial" pitchFamily="34" charset="0"/>
                          <a:ea typeface="+mn-ea"/>
                          <a:cs typeface="Arial" pitchFamily="34" charset="0"/>
                        </a:rPr>
                        <a:t>Varying sentence beginnings in your writing</a:t>
                      </a:r>
                      <a:endParaRPr lang="en-US" dirty="0">
                        <a:latin typeface="Arial" pitchFamily="34" charset="0"/>
                        <a:cs typeface="Arial" pitchFamily="34" charset="0"/>
                      </a:endParaRPr>
                    </a:p>
                  </a:txBody>
                  <a:tcPr>
                    <a:solidFill>
                      <a:srgbClr val="D2DF2D"/>
                    </a:solidFill>
                  </a:tcPr>
                </a:tc>
              </a:tr>
            </a:tbl>
          </a:graphicData>
        </a:graphic>
      </p:graphicFrame>
      <p:sp>
        <p:nvSpPr>
          <p:cNvPr id="11" name="TextBox 10"/>
          <p:cNvSpPr txBox="1"/>
          <p:nvPr/>
        </p:nvSpPr>
        <p:spPr>
          <a:xfrm>
            <a:off x="3200400" y="3962400"/>
            <a:ext cx="2819400" cy="1524000"/>
          </a:xfrm>
          <a:prstGeom prst="rect">
            <a:avLst/>
          </a:prstGeom>
          <a:noFill/>
        </p:spPr>
        <p:txBody>
          <a:bodyPr wrap="square" rtlCol="0">
            <a:spAutoFit/>
          </a:bodyPr>
          <a:lstStyle/>
          <a:p>
            <a:r>
              <a:rPr lang="en-US" b="1" dirty="0" smtClean="0">
                <a:solidFill>
                  <a:schemeClr val="bg1">
                    <a:lumMod val="95000"/>
                  </a:schemeClr>
                </a:solidFill>
              </a:rPr>
              <a:t>Work with a partner and create two rough drafts of ideas for graphic organizers that would address two of these writing skills.</a:t>
            </a:r>
            <a:endParaRPr 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
            <a:ext cx="7772400" cy="1470025"/>
          </a:xfrm>
        </p:spPr>
        <p:txBody>
          <a:bodyPr/>
          <a:lstStyle/>
          <a:p>
            <a:r>
              <a:rPr lang="en-US" b="1" dirty="0" smtClean="0"/>
              <a:t>The </a:t>
            </a:r>
            <a:r>
              <a:rPr lang="en-US" b="1" i="1" dirty="0" smtClean="0"/>
              <a:t>7 Elements</a:t>
            </a:r>
            <a:r>
              <a:rPr lang="en-US" b="1" dirty="0" smtClean="0"/>
              <a:t> of a</a:t>
            </a:r>
            <a:br>
              <a:rPr lang="en-US" b="1" dirty="0" smtClean="0"/>
            </a:br>
            <a:r>
              <a:rPr lang="en-US" b="1" dirty="0" smtClean="0"/>
              <a:t>Differentiated Writing Lesson</a:t>
            </a:r>
            <a:endParaRPr lang="en-US" b="1" dirty="0"/>
          </a:p>
        </p:txBody>
      </p:sp>
      <p:pic>
        <p:nvPicPr>
          <p:cNvPr id="4" name="Picture 3" descr="7_elements_long.png"/>
          <p:cNvPicPr>
            <a:picLocks noChangeAspect="1"/>
          </p:cNvPicPr>
          <p:nvPr/>
        </p:nvPicPr>
        <p:blipFill>
          <a:blip r:embed="rId2" cstate="print"/>
          <a:stretch>
            <a:fillRect/>
          </a:stretch>
        </p:blipFill>
        <p:spPr>
          <a:xfrm>
            <a:off x="228600" y="1675532"/>
            <a:ext cx="2540579" cy="3810868"/>
          </a:xfrm>
          <a:prstGeom prst="rect">
            <a:avLst/>
          </a:prstGeom>
        </p:spPr>
      </p:pic>
      <p:sp>
        <p:nvSpPr>
          <p:cNvPr id="6" name="TextBox 5"/>
          <p:cNvSpPr txBox="1"/>
          <p:nvPr/>
        </p:nvSpPr>
        <p:spPr>
          <a:xfrm>
            <a:off x="3200400" y="1752600"/>
            <a:ext cx="5638800" cy="892552"/>
          </a:xfrm>
          <a:prstGeom prst="rect">
            <a:avLst/>
          </a:prstGeom>
          <a:noFill/>
        </p:spPr>
        <p:txBody>
          <a:bodyPr wrap="square" rtlCol="0">
            <a:spAutoFit/>
          </a:bodyPr>
          <a:lstStyle/>
          <a:p>
            <a:r>
              <a:rPr lang="en-US" sz="3200" b="1" dirty="0" smtClean="0"/>
              <a:t>Graphic/Advance Organizers:</a:t>
            </a:r>
          </a:p>
          <a:p>
            <a:r>
              <a:rPr lang="en-US" sz="2000" dirty="0" smtClean="0"/>
              <a:t>a personal goal for this element might have you…</a:t>
            </a:r>
            <a:endParaRPr lang="en-US" sz="2000" dirty="0"/>
          </a:p>
        </p:txBody>
      </p:sp>
      <p:sp>
        <p:nvSpPr>
          <p:cNvPr id="8" name="TextBox 7"/>
          <p:cNvSpPr txBox="1"/>
          <p:nvPr/>
        </p:nvSpPr>
        <p:spPr>
          <a:xfrm>
            <a:off x="3048000" y="2819400"/>
            <a:ext cx="5943600" cy="4062651"/>
          </a:xfrm>
          <a:prstGeom prst="rect">
            <a:avLst/>
          </a:prstGeom>
          <a:noFill/>
        </p:spPr>
        <p:txBody>
          <a:bodyPr wrap="square" rtlCol="0">
            <a:spAutoFit/>
          </a:bodyPr>
          <a:lstStyle/>
          <a:p>
            <a:pPr>
              <a:buFont typeface="Arial" pitchFamily="34" charset="0"/>
              <a:buChar char="•"/>
            </a:pPr>
            <a:r>
              <a:rPr lang="en-US" sz="2000" dirty="0" smtClean="0"/>
              <a:t>Design graphic organizers for those developmentally appropriate writing skills that you currently don’t have solid instruction for;</a:t>
            </a:r>
          </a:p>
          <a:p>
            <a:pPr>
              <a:buFont typeface="Arial" pitchFamily="34" charset="0"/>
              <a:buChar char="•"/>
            </a:pPr>
            <a:r>
              <a:rPr lang="en-US" sz="2000" dirty="0" smtClean="0"/>
              <a:t>Explore how to provide students with a basic structure, but teach them to go beyond formula when they actually draft and revise;</a:t>
            </a:r>
          </a:p>
          <a:p>
            <a:pPr>
              <a:buFont typeface="Arial" pitchFamily="34" charset="0"/>
              <a:buChar char="•"/>
            </a:pPr>
            <a:r>
              <a:rPr lang="en-US" sz="2000" dirty="0" smtClean="0"/>
              <a:t>Improve your Microsoft Word skills to design graphic organizers that are visually stunning;</a:t>
            </a:r>
          </a:p>
          <a:p>
            <a:pPr>
              <a:buFont typeface="Arial" pitchFamily="34" charset="0"/>
              <a:buChar char="•"/>
            </a:pPr>
            <a:r>
              <a:rPr lang="en-US" sz="2000" dirty="0" smtClean="0"/>
              <a:t>Teach students to design their own graphic organizers after they’ve heard the purpose of the writing assignment;</a:t>
            </a:r>
          </a:p>
          <a:p>
            <a:pPr>
              <a:buFont typeface="Arial" pitchFamily="34" charset="0"/>
              <a:buChar char="•"/>
            </a:pPr>
            <a:r>
              <a:rPr lang="en-US" sz="2000" dirty="0" smtClean="0"/>
              <a:t>Or…?</a:t>
            </a:r>
          </a:p>
          <a:p>
            <a:pPr>
              <a:buFont typeface="Arial" pitchFamily="34" charset="0"/>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par>
                          <p:cTn id="18" fill="hold">
                            <p:stCondLst>
                              <p:cond delay="500"/>
                            </p:stCondLst>
                            <p:childTnLst>
                              <p:par>
                                <p:cTn id="19" presetID="3" presetClass="entr" presetSubtype="10" fill="hold" grpId="0" nodeType="afterEffect">
                                  <p:stCondLst>
                                    <p:cond delay="500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blinds(horizontal)">
                                      <p:cBhvr>
                                        <p:cTn id="21" dur="500"/>
                                        <p:tgtEl>
                                          <p:spTgt spid="8">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blinds(horizontal)">
                                      <p:cBhvr>
                                        <p:cTn id="26"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dvAuto="500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381000" y="2514600"/>
            <a:ext cx="5029200" cy="3886200"/>
            <a:chOff x="1143000" y="1981200"/>
            <a:chExt cx="5638800" cy="4191000"/>
          </a:xfrm>
        </p:grpSpPr>
        <p:cxnSp>
          <p:nvCxnSpPr>
            <p:cNvPr id="14" name="Straight Arrow Connector 13"/>
            <p:cNvCxnSpPr/>
            <p:nvPr/>
          </p:nvCxnSpPr>
          <p:spPr>
            <a:xfrm rot="5400000" flipH="1" flipV="1">
              <a:off x="3644526" y="3289674"/>
              <a:ext cx="635748"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2590800" y="3352800"/>
              <a:ext cx="6096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3276600"/>
              <a:ext cx="5334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2514600" y="4190206"/>
              <a:ext cx="586490" cy="45799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3695700" y="4838700"/>
              <a:ext cx="6858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876800" y="4267200"/>
              <a:ext cx="761206" cy="25554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276600" y="1981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257800" y="25146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3340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5257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143000" y="2743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2192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819400" y="3429000"/>
              <a:ext cx="2438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5" name="Table 44"/>
          <p:cNvGraphicFramePr>
            <a:graphicFrameLocks noGrp="1"/>
          </p:cNvGraphicFramePr>
          <p:nvPr/>
        </p:nvGraphicFramePr>
        <p:xfrm>
          <a:off x="5943600" y="2895600"/>
          <a:ext cx="2895600" cy="2743200"/>
        </p:xfrm>
        <a:graphic>
          <a:graphicData uri="http://schemas.openxmlformats.org/drawingml/2006/table">
            <a:tbl>
              <a:tblPr firstRow="1" bandRow="1">
                <a:tableStyleId>{5C22544A-7EE6-4342-B048-85BDC9FD1C3A}</a:tableStyleId>
              </a:tblPr>
              <a:tblGrid>
                <a:gridCol w="2895600"/>
              </a:tblGrid>
              <a:tr h="370840">
                <a:tc>
                  <a:txBody>
                    <a:bodyPr/>
                    <a:lstStyle/>
                    <a:p>
                      <a:pPr algn="ctr"/>
                      <a:r>
                        <a:rPr lang="en-US" sz="2800" dirty="0" smtClean="0"/>
                        <a:t>Trait Quiz!</a:t>
                      </a:r>
                      <a:endParaRPr lang="en-US" sz="2800" dirty="0"/>
                    </a:p>
                  </a:txBody>
                  <a:tcPr/>
                </a:tc>
              </a:tr>
              <a:tr h="370840">
                <a:tc>
                  <a:txBody>
                    <a:bodyPr/>
                    <a:lstStyle/>
                    <a:p>
                      <a:pPr algn="ctr"/>
                      <a:r>
                        <a:rPr lang="en-US" sz="2800" dirty="0" smtClean="0"/>
                        <a:t>Which writing</a:t>
                      </a:r>
                      <a:r>
                        <a:rPr lang="en-US" sz="2800" baseline="0" dirty="0" smtClean="0"/>
                        <a:t> traits could this tool be used for during pre-writing?</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43"/>
          <p:cNvGrpSpPr/>
          <p:nvPr/>
        </p:nvGrpSpPr>
        <p:grpSpPr>
          <a:xfrm>
            <a:off x="381000" y="2514600"/>
            <a:ext cx="5029200" cy="3886200"/>
            <a:chOff x="1143000" y="1981200"/>
            <a:chExt cx="5638800" cy="4191000"/>
          </a:xfrm>
          <a:solidFill>
            <a:srgbClr val="94DE98"/>
          </a:solidFill>
        </p:grpSpPr>
        <p:cxnSp>
          <p:nvCxnSpPr>
            <p:cNvPr id="14" name="Straight Arrow Connector 13"/>
            <p:cNvCxnSpPr/>
            <p:nvPr/>
          </p:nvCxnSpPr>
          <p:spPr>
            <a:xfrm rot="5400000" flipH="1" flipV="1">
              <a:off x="3644526" y="3289674"/>
              <a:ext cx="635748"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2590800" y="3352800"/>
              <a:ext cx="6096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3276600"/>
              <a:ext cx="5334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2514600" y="4190206"/>
              <a:ext cx="586490" cy="457994"/>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3695700" y="4838700"/>
              <a:ext cx="685800"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876800" y="4267200"/>
              <a:ext cx="761206" cy="255542"/>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276600" y="1981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257800" y="25146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3340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5257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143000" y="2743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2192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819400" y="3429000"/>
              <a:ext cx="2438400" cy="12192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5" name="Table 44"/>
          <p:cNvGraphicFramePr>
            <a:graphicFrameLocks noGrp="1"/>
          </p:cNvGraphicFramePr>
          <p:nvPr/>
        </p:nvGraphicFramePr>
        <p:xfrm>
          <a:off x="5943600" y="2895600"/>
          <a:ext cx="2895600" cy="1737360"/>
        </p:xfrm>
        <a:graphic>
          <a:graphicData uri="http://schemas.openxmlformats.org/drawingml/2006/table">
            <a:tbl>
              <a:tblPr firstRow="1" bandRow="1">
                <a:tableStyleId>{5C22544A-7EE6-4342-B048-85BDC9FD1C3A}</a:tableStyleId>
              </a:tblPr>
              <a:tblGrid>
                <a:gridCol w="2895600"/>
              </a:tblGrid>
              <a:tr h="370840">
                <a:tc>
                  <a:txBody>
                    <a:bodyPr/>
                    <a:lstStyle/>
                    <a:p>
                      <a:pPr algn="ctr"/>
                      <a:r>
                        <a:rPr lang="en-US" sz="2800" dirty="0" smtClean="0"/>
                        <a:t>Trait Quiz!</a:t>
                      </a:r>
                      <a:endParaRPr lang="en-US" sz="2800" dirty="0"/>
                    </a:p>
                  </a:txBody>
                  <a:tcPr/>
                </a:tc>
              </a:tr>
              <a:tr h="370840">
                <a:tc>
                  <a:txBody>
                    <a:bodyPr/>
                    <a:lstStyle/>
                    <a:p>
                      <a:pPr algn="ctr"/>
                      <a:r>
                        <a:rPr lang="en-US" sz="1800" dirty="0" smtClean="0"/>
                        <a:t>Solid Answer 1: </a:t>
                      </a:r>
                      <a:r>
                        <a:rPr lang="en-US" sz="2800" dirty="0" smtClean="0"/>
                        <a:t/>
                      </a:r>
                      <a:br>
                        <a:rPr lang="en-US" sz="2800" dirty="0" smtClean="0"/>
                      </a:br>
                      <a:r>
                        <a:rPr lang="en-US" sz="2800" dirty="0" smtClean="0"/>
                        <a:t>Idea</a:t>
                      </a:r>
                      <a:br>
                        <a:rPr lang="en-US" sz="2800" dirty="0" smtClean="0"/>
                      </a:br>
                      <a:r>
                        <a:rPr lang="en-US" sz="2800" dirty="0" smtClean="0"/>
                        <a:t>Development</a:t>
                      </a:r>
                      <a:endParaRPr lang="en-US" sz="2800" dirty="0"/>
                    </a:p>
                  </a:txBody>
                  <a:tcPr/>
                </a:tc>
              </a:tr>
            </a:tbl>
          </a:graphicData>
        </a:graphic>
      </p:graphicFrame>
      <p:sp>
        <p:nvSpPr>
          <p:cNvPr id="22" name="TextBox 21"/>
          <p:cNvSpPr txBox="1"/>
          <p:nvPr/>
        </p:nvSpPr>
        <p:spPr>
          <a:xfrm>
            <a:off x="2209800" y="4078069"/>
            <a:ext cx="1524000" cy="646331"/>
          </a:xfrm>
          <a:prstGeom prst="rect">
            <a:avLst/>
          </a:prstGeom>
          <a:noFill/>
        </p:spPr>
        <p:txBody>
          <a:bodyPr wrap="square" rtlCol="0">
            <a:spAutoFit/>
          </a:bodyPr>
          <a:lstStyle/>
          <a:p>
            <a:pPr algn="ctr"/>
            <a:r>
              <a:rPr lang="en-US" dirty="0" smtClean="0"/>
              <a:t>My Summer Vacation</a:t>
            </a:r>
            <a:endParaRPr lang="en-US" dirty="0"/>
          </a:p>
        </p:txBody>
      </p:sp>
      <p:sp>
        <p:nvSpPr>
          <p:cNvPr id="23" name="TextBox 22"/>
          <p:cNvSpPr txBox="1"/>
          <p:nvPr/>
        </p:nvSpPr>
        <p:spPr>
          <a:xfrm>
            <a:off x="2133600" y="2590800"/>
            <a:ext cx="1524000" cy="584775"/>
          </a:xfrm>
          <a:prstGeom prst="rect">
            <a:avLst/>
          </a:prstGeom>
          <a:noFill/>
        </p:spPr>
        <p:txBody>
          <a:bodyPr wrap="square" rtlCol="0">
            <a:spAutoFit/>
          </a:bodyPr>
          <a:lstStyle/>
          <a:p>
            <a:pPr algn="ctr"/>
            <a:r>
              <a:rPr lang="en-US" sz="1600" dirty="0" smtClean="0"/>
              <a:t>Visited</a:t>
            </a:r>
            <a:br>
              <a:rPr lang="en-US" sz="1600" dirty="0" smtClean="0"/>
            </a:br>
            <a:r>
              <a:rPr lang="en-US" sz="1600" dirty="0" smtClean="0"/>
              <a:t>Aunt Lucy</a:t>
            </a:r>
            <a:endParaRPr lang="en-US" sz="1600" dirty="0"/>
          </a:p>
        </p:txBody>
      </p:sp>
      <p:sp>
        <p:nvSpPr>
          <p:cNvPr id="24" name="TextBox 23"/>
          <p:cNvSpPr txBox="1"/>
          <p:nvPr/>
        </p:nvSpPr>
        <p:spPr>
          <a:xfrm>
            <a:off x="3962400" y="3124200"/>
            <a:ext cx="1524000" cy="584775"/>
          </a:xfrm>
          <a:prstGeom prst="rect">
            <a:avLst/>
          </a:prstGeom>
          <a:noFill/>
        </p:spPr>
        <p:txBody>
          <a:bodyPr wrap="square" rtlCol="0">
            <a:spAutoFit/>
          </a:bodyPr>
          <a:lstStyle/>
          <a:p>
            <a:pPr algn="ctr"/>
            <a:r>
              <a:rPr lang="en-US" sz="1600" dirty="0" smtClean="0"/>
              <a:t>Mowed </a:t>
            </a:r>
            <a:br>
              <a:rPr lang="en-US" sz="1600" dirty="0" smtClean="0"/>
            </a:br>
            <a:r>
              <a:rPr lang="en-US" sz="1600" dirty="0" smtClean="0"/>
              <a:t>lawns for $$$</a:t>
            </a:r>
            <a:endParaRPr lang="en-US" sz="1600" dirty="0"/>
          </a:p>
        </p:txBody>
      </p:sp>
      <p:sp>
        <p:nvSpPr>
          <p:cNvPr id="25" name="TextBox 24"/>
          <p:cNvSpPr txBox="1"/>
          <p:nvPr/>
        </p:nvSpPr>
        <p:spPr>
          <a:xfrm>
            <a:off x="304800" y="3377625"/>
            <a:ext cx="1524000" cy="584775"/>
          </a:xfrm>
          <a:prstGeom prst="rect">
            <a:avLst/>
          </a:prstGeom>
          <a:noFill/>
        </p:spPr>
        <p:txBody>
          <a:bodyPr wrap="square" rtlCol="0">
            <a:spAutoFit/>
          </a:bodyPr>
          <a:lstStyle/>
          <a:p>
            <a:pPr algn="ctr"/>
            <a:r>
              <a:rPr lang="en-US" sz="1600" dirty="0" smtClean="0"/>
              <a:t>Went to Band Camp</a:t>
            </a:r>
            <a:endParaRPr lang="en-US" sz="1600" dirty="0"/>
          </a:p>
        </p:txBody>
      </p:sp>
      <p:sp>
        <p:nvSpPr>
          <p:cNvPr id="26" name="TextBox 25"/>
          <p:cNvSpPr txBox="1"/>
          <p:nvPr/>
        </p:nvSpPr>
        <p:spPr>
          <a:xfrm>
            <a:off x="4038600" y="4953000"/>
            <a:ext cx="1524000" cy="584775"/>
          </a:xfrm>
          <a:prstGeom prst="rect">
            <a:avLst/>
          </a:prstGeom>
          <a:noFill/>
        </p:spPr>
        <p:txBody>
          <a:bodyPr wrap="square" rtlCol="0">
            <a:spAutoFit/>
          </a:bodyPr>
          <a:lstStyle/>
          <a:p>
            <a:pPr algn="ctr"/>
            <a:r>
              <a:rPr lang="en-US" sz="1600" dirty="0" smtClean="0"/>
              <a:t>Found some arrowheads</a:t>
            </a:r>
            <a:endParaRPr lang="en-US" sz="1600" dirty="0"/>
          </a:p>
        </p:txBody>
      </p:sp>
      <p:sp>
        <p:nvSpPr>
          <p:cNvPr id="27" name="TextBox 26"/>
          <p:cNvSpPr txBox="1"/>
          <p:nvPr/>
        </p:nvSpPr>
        <p:spPr>
          <a:xfrm>
            <a:off x="304800" y="4953000"/>
            <a:ext cx="1524000" cy="584775"/>
          </a:xfrm>
          <a:prstGeom prst="rect">
            <a:avLst/>
          </a:prstGeom>
          <a:noFill/>
        </p:spPr>
        <p:txBody>
          <a:bodyPr wrap="square" rtlCol="0">
            <a:spAutoFit/>
          </a:bodyPr>
          <a:lstStyle/>
          <a:p>
            <a:pPr algn="ctr"/>
            <a:r>
              <a:rPr lang="en-US" sz="1600" dirty="0" smtClean="0"/>
              <a:t>Saw seven movies</a:t>
            </a:r>
            <a:endParaRPr lang="en-US" sz="1600" dirty="0"/>
          </a:p>
        </p:txBody>
      </p:sp>
      <p:sp>
        <p:nvSpPr>
          <p:cNvPr id="28" name="TextBox 27"/>
          <p:cNvSpPr txBox="1"/>
          <p:nvPr/>
        </p:nvSpPr>
        <p:spPr>
          <a:xfrm>
            <a:off x="2286000" y="5739825"/>
            <a:ext cx="1524000" cy="584775"/>
          </a:xfrm>
          <a:prstGeom prst="rect">
            <a:avLst/>
          </a:prstGeom>
          <a:noFill/>
        </p:spPr>
        <p:txBody>
          <a:bodyPr wrap="square" rtlCol="0">
            <a:spAutoFit/>
          </a:bodyPr>
          <a:lstStyle/>
          <a:p>
            <a:pPr algn="ctr"/>
            <a:r>
              <a:rPr lang="en-US" sz="1600" dirty="0" smtClean="0"/>
              <a:t>Cousin Jim’s</a:t>
            </a:r>
          </a:p>
          <a:p>
            <a:pPr algn="ctr"/>
            <a:r>
              <a:rPr lang="en-US" sz="1600" dirty="0" smtClean="0"/>
              <a:t>wedding</a:t>
            </a:r>
            <a:endParaRPr lang="en-US"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43"/>
          <p:cNvGrpSpPr/>
          <p:nvPr/>
        </p:nvGrpSpPr>
        <p:grpSpPr>
          <a:xfrm>
            <a:off x="381000" y="2514600"/>
            <a:ext cx="5029200" cy="3886200"/>
            <a:chOff x="1143000" y="1981200"/>
            <a:chExt cx="5638800" cy="4191000"/>
          </a:xfrm>
          <a:solidFill>
            <a:schemeClr val="accent4">
              <a:lumMod val="60000"/>
              <a:lumOff val="40000"/>
            </a:schemeClr>
          </a:solidFill>
        </p:grpSpPr>
        <p:cxnSp>
          <p:nvCxnSpPr>
            <p:cNvPr id="14" name="Straight Arrow Connector 13"/>
            <p:cNvCxnSpPr/>
            <p:nvPr/>
          </p:nvCxnSpPr>
          <p:spPr>
            <a:xfrm rot="5400000" flipH="1" flipV="1">
              <a:off x="3644526" y="3289674"/>
              <a:ext cx="635748"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2590800" y="3352800"/>
              <a:ext cx="6096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3276600"/>
              <a:ext cx="5334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2514600" y="4190206"/>
              <a:ext cx="586490" cy="457994"/>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3695700" y="4838700"/>
              <a:ext cx="685800"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876800" y="4267200"/>
              <a:ext cx="761206" cy="255542"/>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276600" y="1981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257800" y="25146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3340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5257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143000" y="2743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2192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819400" y="3429000"/>
              <a:ext cx="2438400" cy="12192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5" name="Table 44"/>
          <p:cNvGraphicFramePr>
            <a:graphicFrameLocks noGrp="1"/>
          </p:cNvGraphicFramePr>
          <p:nvPr/>
        </p:nvGraphicFramePr>
        <p:xfrm>
          <a:off x="5943600" y="2895600"/>
          <a:ext cx="2895600" cy="1737360"/>
        </p:xfrm>
        <a:graphic>
          <a:graphicData uri="http://schemas.openxmlformats.org/drawingml/2006/table">
            <a:tbl>
              <a:tblPr firstRow="1" bandRow="1">
                <a:tableStyleId>{5C22544A-7EE6-4342-B048-85BDC9FD1C3A}</a:tableStyleId>
              </a:tblPr>
              <a:tblGrid>
                <a:gridCol w="2895600"/>
              </a:tblGrid>
              <a:tr h="370840">
                <a:tc>
                  <a:txBody>
                    <a:bodyPr/>
                    <a:lstStyle/>
                    <a:p>
                      <a:pPr algn="ctr"/>
                      <a:r>
                        <a:rPr lang="en-US" sz="2800" dirty="0" smtClean="0"/>
                        <a:t>Trait Quiz!</a:t>
                      </a:r>
                      <a:endParaRPr lang="en-US" sz="2800" dirty="0"/>
                    </a:p>
                  </a:txBody>
                  <a:tcPr/>
                </a:tc>
              </a:tr>
              <a:tr h="370840">
                <a:tc>
                  <a:txBody>
                    <a:bodyPr/>
                    <a:lstStyle/>
                    <a:p>
                      <a:pPr algn="ctr"/>
                      <a:r>
                        <a:rPr lang="en-US" sz="1800" dirty="0" smtClean="0"/>
                        <a:t>Solid Answer 2: </a:t>
                      </a:r>
                      <a:r>
                        <a:rPr lang="en-US" sz="2800" dirty="0" smtClean="0"/>
                        <a:t/>
                      </a:r>
                      <a:br>
                        <a:rPr lang="en-US" sz="2800" dirty="0" smtClean="0"/>
                      </a:br>
                      <a:r>
                        <a:rPr lang="en-US" sz="2800" dirty="0" smtClean="0"/>
                        <a:t>Word </a:t>
                      </a:r>
                      <a:br>
                        <a:rPr lang="en-US" sz="2800" dirty="0" smtClean="0"/>
                      </a:br>
                      <a:r>
                        <a:rPr lang="en-US" sz="2800" dirty="0" smtClean="0"/>
                        <a:t>Choice</a:t>
                      </a:r>
                      <a:endParaRPr lang="en-US" sz="2800" dirty="0"/>
                    </a:p>
                  </a:txBody>
                  <a:tcPr/>
                </a:tc>
              </a:tr>
            </a:tbl>
          </a:graphicData>
        </a:graphic>
      </p:graphicFrame>
      <p:sp>
        <p:nvSpPr>
          <p:cNvPr id="22" name="TextBox 21"/>
          <p:cNvSpPr txBox="1"/>
          <p:nvPr/>
        </p:nvSpPr>
        <p:spPr>
          <a:xfrm>
            <a:off x="2209800" y="4078069"/>
            <a:ext cx="1524000" cy="646331"/>
          </a:xfrm>
          <a:prstGeom prst="rect">
            <a:avLst/>
          </a:prstGeom>
          <a:noFill/>
        </p:spPr>
        <p:txBody>
          <a:bodyPr wrap="square" rtlCol="0">
            <a:spAutoFit/>
          </a:bodyPr>
          <a:lstStyle/>
          <a:p>
            <a:pPr algn="ctr"/>
            <a:r>
              <a:rPr lang="en-US" dirty="0" smtClean="0"/>
              <a:t>Instead of “said”</a:t>
            </a:r>
            <a:endParaRPr lang="en-US" dirty="0"/>
          </a:p>
        </p:txBody>
      </p:sp>
      <p:sp>
        <p:nvSpPr>
          <p:cNvPr id="23" name="TextBox 22"/>
          <p:cNvSpPr txBox="1"/>
          <p:nvPr/>
        </p:nvSpPr>
        <p:spPr>
          <a:xfrm>
            <a:off x="2209800" y="2743200"/>
            <a:ext cx="1524000" cy="338554"/>
          </a:xfrm>
          <a:prstGeom prst="rect">
            <a:avLst/>
          </a:prstGeom>
          <a:noFill/>
        </p:spPr>
        <p:txBody>
          <a:bodyPr wrap="square" rtlCol="0">
            <a:spAutoFit/>
          </a:bodyPr>
          <a:lstStyle/>
          <a:p>
            <a:pPr algn="ctr"/>
            <a:r>
              <a:rPr lang="en-US" sz="1600" i="1" dirty="0" smtClean="0"/>
              <a:t>retorted</a:t>
            </a:r>
            <a:endParaRPr lang="en-US" sz="1600" i="1" dirty="0"/>
          </a:p>
        </p:txBody>
      </p:sp>
      <p:sp>
        <p:nvSpPr>
          <p:cNvPr id="24" name="TextBox 23"/>
          <p:cNvSpPr txBox="1"/>
          <p:nvPr/>
        </p:nvSpPr>
        <p:spPr>
          <a:xfrm>
            <a:off x="3962400" y="3276600"/>
            <a:ext cx="1524000" cy="338554"/>
          </a:xfrm>
          <a:prstGeom prst="rect">
            <a:avLst/>
          </a:prstGeom>
          <a:noFill/>
        </p:spPr>
        <p:txBody>
          <a:bodyPr wrap="square" rtlCol="0">
            <a:spAutoFit/>
          </a:bodyPr>
          <a:lstStyle/>
          <a:p>
            <a:pPr algn="ctr"/>
            <a:r>
              <a:rPr lang="en-US" sz="1600" i="1" dirty="0" smtClean="0"/>
              <a:t>claimed</a:t>
            </a:r>
            <a:endParaRPr lang="en-US" sz="1600" i="1" dirty="0"/>
          </a:p>
        </p:txBody>
      </p:sp>
      <p:sp>
        <p:nvSpPr>
          <p:cNvPr id="25" name="TextBox 24"/>
          <p:cNvSpPr txBox="1"/>
          <p:nvPr/>
        </p:nvSpPr>
        <p:spPr>
          <a:xfrm>
            <a:off x="228600" y="3471446"/>
            <a:ext cx="1524000" cy="338554"/>
          </a:xfrm>
          <a:prstGeom prst="rect">
            <a:avLst/>
          </a:prstGeom>
          <a:noFill/>
        </p:spPr>
        <p:txBody>
          <a:bodyPr wrap="square" rtlCol="0">
            <a:spAutoFit/>
          </a:bodyPr>
          <a:lstStyle/>
          <a:p>
            <a:pPr algn="ctr"/>
            <a:r>
              <a:rPr lang="en-US" sz="1600" i="1" dirty="0" smtClean="0"/>
              <a:t>replied</a:t>
            </a:r>
            <a:endParaRPr lang="en-US" sz="1600" i="1" dirty="0"/>
          </a:p>
        </p:txBody>
      </p:sp>
      <p:sp>
        <p:nvSpPr>
          <p:cNvPr id="26" name="TextBox 25"/>
          <p:cNvSpPr txBox="1"/>
          <p:nvPr/>
        </p:nvSpPr>
        <p:spPr>
          <a:xfrm>
            <a:off x="4038600" y="5105400"/>
            <a:ext cx="1524000" cy="338554"/>
          </a:xfrm>
          <a:prstGeom prst="rect">
            <a:avLst/>
          </a:prstGeom>
          <a:noFill/>
        </p:spPr>
        <p:txBody>
          <a:bodyPr wrap="square" rtlCol="0">
            <a:spAutoFit/>
          </a:bodyPr>
          <a:lstStyle/>
          <a:p>
            <a:pPr algn="ctr"/>
            <a:r>
              <a:rPr lang="en-US" sz="1600" i="1" dirty="0" smtClean="0"/>
              <a:t>responded</a:t>
            </a:r>
            <a:endParaRPr lang="en-US" sz="1600" i="1" dirty="0"/>
          </a:p>
        </p:txBody>
      </p:sp>
      <p:sp>
        <p:nvSpPr>
          <p:cNvPr id="27" name="TextBox 26"/>
          <p:cNvSpPr txBox="1"/>
          <p:nvPr/>
        </p:nvSpPr>
        <p:spPr>
          <a:xfrm>
            <a:off x="304800" y="5105400"/>
            <a:ext cx="1524000" cy="338554"/>
          </a:xfrm>
          <a:prstGeom prst="rect">
            <a:avLst/>
          </a:prstGeom>
          <a:noFill/>
        </p:spPr>
        <p:txBody>
          <a:bodyPr wrap="square" rtlCol="0">
            <a:spAutoFit/>
          </a:bodyPr>
          <a:lstStyle/>
          <a:p>
            <a:pPr algn="ctr"/>
            <a:r>
              <a:rPr lang="en-US" sz="1600" i="1" dirty="0" smtClean="0"/>
              <a:t>commented</a:t>
            </a:r>
            <a:endParaRPr lang="en-US" sz="1600" i="1" dirty="0"/>
          </a:p>
        </p:txBody>
      </p:sp>
      <p:sp>
        <p:nvSpPr>
          <p:cNvPr id="28" name="TextBox 27"/>
          <p:cNvSpPr txBox="1"/>
          <p:nvPr/>
        </p:nvSpPr>
        <p:spPr>
          <a:xfrm>
            <a:off x="2209800" y="5833646"/>
            <a:ext cx="1524000" cy="338554"/>
          </a:xfrm>
          <a:prstGeom prst="rect">
            <a:avLst/>
          </a:prstGeom>
          <a:noFill/>
        </p:spPr>
        <p:txBody>
          <a:bodyPr wrap="square" rtlCol="0">
            <a:spAutoFit/>
          </a:bodyPr>
          <a:lstStyle/>
          <a:p>
            <a:pPr algn="ctr"/>
            <a:r>
              <a:rPr lang="en-US" sz="1600" i="1" dirty="0" smtClean="0"/>
              <a:t>stated</a:t>
            </a:r>
            <a:endParaRPr lang="en-US" sz="16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43"/>
          <p:cNvGrpSpPr/>
          <p:nvPr/>
        </p:nvGrpSpPr>
        <p:grpSpPr>
          <a:xfrm>
            <a:off x="381000" y="2514600"/>
            <a:ext cx="5029200" cy="3886200"/>
            <a:chOff x="1143000" y="1981200"/>
            <a:chExt cx="5638800" cy="4191000"/>
          </a:xfrm>
          <a:solidFill>
            <a:srgbClr val="FFC000"/>
          </a:solidFill>
        </p:grpSpPr>
        <p:cxnSp>
          <p:nvCxnSpPr>
            <p:cNvPr id="14" name="Straight Arrow Connector 13"/>
            <p:cNvCxnSpPr/>
            <p:nvPr/>
          </p:nvCxnSpPr>
          <p:spPr>
            <a:xfrm rot="5400000" flipH="1" flipV="1">
              <a:off x="3644526" y="3289674"/>
              <a:ext cx="635748"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2590800" y="3352800"/>
              <a:ext cx="6096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3276600"/>
              <a:ext cx="5334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2514600" y="4190206"/>
              <a:ext cx="586490" cy="457994"/>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3695700" y="4838700"/>
              <a:ext cx="685800"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876800" y="4267200"/>
              <a:ext cx="761206" cy="255542"/>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276600" y="1981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257800" y="25146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3340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5257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143000" y="2743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2192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819400" y="3429000"/>
              <a:ext cx="2438400" cy="12192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5" name="Table 44"/>
          <p:cNvGraphicFramePr>
            <a:graphicFrameLocks noGrp="1"/>
          </p:cNvGraphicFramePr>
          <p:nvPr/>
        </p:nvGraphicFramePr>
        <p:xfrm>
          <a:off x="5943600" y="2895600"/>
          <a:ext cx="2895600" cy="1737360"/>
        </p:xfrm>
        <a:graphic>
          <a:graphicData uri="http://schemas.openxmlformats.org/drawingml/2006/table">
            <a:tbl>
              <a:tblPr firstRow="1" bandRow="1">
                <a:tableStyleId>{5C22544A-7EE6-4342-B048-85BDC9FD1C3A}</a:tableStyleId>
              </a:tblPr>
              <a:tblGrid>
                <a:gridCol w="2895600"/>
              </a:tblGrid>
              <a:tr h="370840">
                <a:tc>
                  <a:txBody>
                    <a:bodyPr/>
                    <a:lstStyle/>
                    <a:p>
                      <a:pPr algn="ctr"/>
                      <a:r>
                        <a:rPr lang="en-US" sz="2800" dirty="0" smtClean="0"/>
                        <a:t>Trait Quiz!</a:t>
                      </a:r>
                      <a:endParaRPr lang="en-US" sz="2800" dirty="0"/>
                    </a:p>
                  </a:txBody>
                  <a:tcPr/>
                </a:tc>
              </a:tr>
              <a:tr h="370840">
                <a:tc>
                  <a:txBody>
                    <a:bodyPr/>
                    <a:lstStyle/>
                    <a:p>
                      <a:pPr algn="ctr"/>
                      <a:r>
                        <a:rPr lang="en-US" sz="1800" dirty="0" smtClean="0"/>
                        <a:t>Weak Answer 1: </a:t>
                      </a:r>
                      <a:r>
                        <a:rPr lang="en-US" sz="2800" dirty="0" smtClean="0"/>
                        <a:t/>
                      </a:r>
                      <a:br>
                        <a:rPr lang="en-US" sz="2800" dirty="0" smtClean="0"/>
                      </a:br>
                      <a:r>
                        <a:rPr lang="en-US" sz="2800" dirty="0" smtClean="0"/>
                        <a:t>Sentence </a:t>
                      </a:r>
                      <a:br>
                        <a:rPr lang="en-US" sz="2800" dirty="0" smtClean="0"/>
                      </a:br>
                      <a:r>
                        <a:rPr lang="en-US" sz="2800" dirty="0" smtClean="0"/>
                        <a:t>Fluency</a:t>
                      </a:r>
                      <a:endParaRPr lang="en-US" sz="2800" dirty="0"/>
                    </a:p>
                  </a:txBody>
                  <a:tcPr/>
                </a:tc>
              </a:tr>
            </a:tbl>
          </a:graphicData>
        </a:graphic>
      </p:graphicFrame>
      <p:sp>
        <p:nvSpPr>
          <p:cNvPr id="22" name="TextBox 21"/>
          <p:cNvSpPr txBox="1"/>
          <p:nvPr/>
        </p:nvSpPr>
        <p:spPr>
          <a:xfrm>
            <a:off x="2209800" y="4202668"/>
            <a:ext cx="1524000" cy="369332"/>
          </a:xfrm>
          <a:prstGeom prst="rect">
            <a:avLst/>
          </a:prstGeom>
          <a:noFill/>
        </p:spPr>
        <p:txBody>
          <a:bodyPr wrap="square" rtlCol="0">
            <a:spAutoFit/>
          </a:bodyPr>
          <a:lstStyle/>
          <a:p>
            <a:pPr algn="ctr"/>
            <a:r>
              <a:rPr lang="en-US" dirty="0" smtClean="0"/>
              <a:t>Prepositions</a:t>
            </a:r>
            <a:endParaRPr lang="en-US" dirty="0"/>
          </a:p>
        </p:txBody>
      </p:sp>
      <p:sp>
        <p:nvSpPr>
          <p:cNvPr id="23" name="TextBox 22"/>
          <p:cNvSpPr txBox="1"/>
          <p:nvPr/>
        </p:nvSpPr>
        <p:spPr>
          <a:xfrm>
            <a:off x="2209800" y="2743200"/>
            <a:ext cx="1524000" cy="338554"/>
          </a:xfrm>
          <a:prstGeom prst="rect">
            <a:avLst/>
          </a:prstGeom>
          <a:noFill/>
        </p:spPr>
        <p:txBody>
          <a:bodyPr wrap="square" rtlCol="0">
            <a:spAutoFit/>
          </a:bodyPr>
          <a:lstStyle/>
          <a:p>
            <a:pPr algn="ctr"/>
            <a:r>
              <a:rPr lang="en-US" sz="1600" i="1" dirty="0" smtClean="0"/>
              <a:t>during</a:t>
            </a:r>
            <a:endParaRPr lang="en-US" sz="1600" i="1" dirty="0"/>
          </a:p>
        </p:txBody>
      </p:sp>
      <p:sp>
        <p:nvSpPr>
          <p:cNvPr id="24" name="TextBox 23"/>
          <p:cNvSpPr txBox="1"/>
          <p:nvPr/>
        </p:nvSpPr>
        <p:spPr>
          <a:xfrm>
            <a:off x="3962400" y="3276600"/>
            <a:ext cx="1524000" cy="338554"/>
          </a:xfrm>
          <a:prstGeom prst="rect">
            <a:avLst/>
          </a:prstGeom>
          <a:noFill/>
        </p:spPr>
        <p:txBody>
          <a:bodyPr wrap="square" rtlCol="0">
            <a:spAutoFit/>
          </a:bodyPr>
          <a:lstStyle/>
          <a:p>
            <a:pPr algn="ctr"/>
            <a:r>
              <a:rPr lang="en-US" sz="1600" i="1" dirty="0" smtClean="0"/>
              <a:t>into</a:t>
            </a:r>
            <a:endParaRPr lang="en-US" sz="1600" i="1" dirty="0"/>
          </a:p>
        </p:txBody>
      </p:sp>
      <p:sp>
        <p:nvSpPr>
          <p:cNvPr id="25" name="TextBox 24"/>
          <p:cNvSpPr txBox="1"/>
          <p:nvPr/>
        </p:nvSpPr>
        <p:spPr>
          <a:xfrm>
            <a:off x="228600" y="3471446"/>
            <a:ext cx="1524000" cy="338554"/>
          </a:xfrm>
          <a:prstGeom prst="rect">
            <a:avLst/>
          </a:prstGeom>
          <a:noFill/>
        </p:spPr>
        <p:txBody>
          <a:bodyPr wrap="square" rtlCol="0">
            <a:spAutoFit/>
          </a:bodyPr>
          <a:lstStyle/>
          <a:p>
            <a:pPr algn="ctr"/>
            <a:r>
              <a:rPr lang="en-US" sz="1600" i="1" dirty="0" smtClean="0"/>
              <a:t>through</a:t>
            </a:r>
            <a:endParaRPr lang="en-US" sz="1600" i="1" dirty="0"/>
          </a:p>
        </p:txBody>
      </p:sp>
      <p:sp>
        <p:nvSpPr>
          <p:cNvPr id="26" name="TextBox 25"/>
          <p:cNvSpPr txBox="1"/>
          <p:nvPr/>
        </p:nvSpPr>
        <p:spPr>
          <a:xfrm>
            <a:off x="4038600" y="5105400"/>
            <a:ext cx="1524000" cy="338554"/>
          </a:xfrm>
          <a:prstGeom prst="rect">
            <a:avLst/>
          </a:prstGeom>
          <a:noFill/>
        </p:spPr>
        <p:txBody>
          <a:bodyPr wrap="square" rtlCol="0">
            <a:spAutoFit/>
          </a:bodyPr>
          <a:lstStyle/>
          <a:p>
            <a:pPr algn="ctr"/>
            <a:r>
              <a:rPr lang="en-US" sz="1600" i="1" dirty="0" smtClean="0"/>
              <a:t>over</a:t>
            </a:r>
            <a:endParaRPr lang="en-US" sz="1600" i="1" dirty="0"/>
          </a:p>
        </p:txBody>
      </p:sp>
      <p:sp>
        <p:nvSpPr>
          <p:cNvPr id="27" name="TextBox 26"/>
          <p:cNvSpPr txBox="1"/>
          <p:nvPr/>
        </p:nvSpPr>
        <p:spPr>
          <a:xfrm>
            <a:off x="304800" y="5105400"/>
            <a:ext cx="1524000" cy="338554"/>
          </a:xfrm>
          <a:prstGeom prst="rect">
            <a:avLst/>
          </a:prstGeom>
          <a:noFill/>
        </p:spPr>
        <p:txBody>
          <a:bodyPr wrap="square" rtlCol="0">
            <a:spAutoFit/>
          </a:bodyPr>
          <a:lstStyle/>
          <a:p>
            <a:pPr algn="ctr"/>
            <a:r>
              <a:rPr lang="en-US" sz="1600" i="1" dirty="0" smtClean="0"/>
              <a:t>among</a:t>
            </a:r>
            <a:endParaRPr lang="en-US" sz="1600" i="1" dirty="0"/>
          </a:p>
        </p:txBody>
      </p:sp>
      <p:sp>
        <p:nvSpPr>
          <p:cNvPr id="28" name="TextBox 27"/>
          <p:cNvSpPr txBox="1"/>
          <p:nvPr/>
        </p:nvSpPr>
        <p:spPr>
          <a:xfrm>
            <a:off x="2209800" y="5833646"/>
            <a:ext cx="1524000" cy="338554"/>
          </a:xfrm>
          <a:prstGeom prst="rect">
            <a:avLst/>
          </a:prstGeom>
          <a:noFill/>
        </p:spPr>
        <p:txBody>
          <a:bodyPr wrap="square" rtlCol="0">
            <a:spAutoFit/>
          </a:bodyPr>
          <a:lstStyle/>
          <a:p>
            <a:pPr algn="ctr"/>
            <a:r>
              <a:rPr lang="en-US" sz="1600" i="1" dirty="0" smtClean="0"/>
              <a:t>under</a:t>
            </a:r>
            <a:endParaRPr lang="en-US" sz="1600"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43"/>
          <p:cNvGrpSpPr/>
          <p:nvPr/>
        </p:nvGrpSpPr>
        <p:grpSpPr>
          <a:xfrm>
            <a:off x="381000" y="2514600"/>
            <a:ext cx="5029200" cy="3886200"/>
            <a:chOff x="1143000" y="1981200"/>
            <a:chExt cx="5638800" cy="4191000"/>
          </a:xfrm>
          <a:solidFill>
            <a:srgbClr val="FFFF00"/>
          </a:solidFill>
        </p:grpSpPr>
        <p:cxnSp>
          <p:nvCxnSpPr>
            <p:cNvPr id="14" name="Straight Arrow Connector 13"/>
            <p:cNvCxnSpPr/>
            <p:nvPr/>
          </p:nvCxnSpPr>
          <p:spPr>
            <a:xfrm rot="5400000" flipH="1" flipV="1">
              <a:off x="3644526" y="3289674"/>
              <a:ext cx="635748"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2590800" y="3352800"/>
              <a:ext cx="6096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800600" y="3276600"/>
              <a:ext cx="533400" cy="381000"/>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2514600" y="4190206"/>
              <a:ext cx="586490" cy="457994"/>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3695700" y="4838700"/>
              <a:ext cx="685800" cy="1588"/>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876800" y="4267200"/>
              <a:ext cx="761206" cy="255542"/>
            </a:xfrm>
            <a:prstGeom prst="straightConnector1">
              <a:avLst/>
            </a:prstGeom>
            <a:grpFill/>
            <a:ln w="38100">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276600" y="1981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257800" y="25146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3340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5257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143000" y="27432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219200" y="4495800"/>
              <a:ext cx="1447800" cy="9144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819400" y="3429000"/>
              <a:ext cx="2438400" cy="121920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5" name="Table 44"/>
          <p:cNvGraphicFramePr>
            <a:graphicFrameLocks noGrp="1"/>
          </p:cNvGraphicFramePr>
          <p:nvPr/>
        </p:nvGraphicFramePr>
        <p:xfrm>
          <a:off x="5943600" y="2895600"/>
          <a:ext cx="2895600" cy="1310640"/>
        </p:xfrm>
        <a:graphic>
          <a:graphicData uri="http://schemas.openxmlformats.org/drawingml/2006/table">
            <a:tbl>
              <a:tblPr firstRow="1" bandRow="1">
                <a:tableStyleId>{5C22544A-7EE6-4342-B048-85BDC9FD1C3A}</a:tableStyleId>
              </a:tblPr>
              <a:tblGrid>
                <a:gridCol w="2895600"/>
              </a:tblGrid>
              <a:tr h="370840">
                <a:tc>
                  <a:txBody>
                    <a:bodyPr/>
                    <a:lstStyle/>
                    <a:p>
                      <a:pPr algn="ctr"/>
                      <a:r>
                        <a:rPr lang="en-US" sz="2800" dirty="0" smtClean="0"/>
                        <a:t>Trait Quiz!</a:t>
                      </a:r>
                      <a:endParaRPr lang="en-US" sz="2800" dirty="0"/>
                    </a:p>
                  </a:txBody>
                  <a:tcPr/>
                </a:tc>
              </a:tr>
              <a:tr h="370840">
                <a:tc>
                  <a:txBody>
                    <a:bodyPr/>
                    <a:lstStyle/>
                    <a:p>
                      <a:pPr algn="ctr"/>
                      <a:r>
                        <a:rPr lang="en-US" sz="1800" dirty="0" smtClean="0"/>
                        <a:t>Weak Answer 2: </a:t>
                      </a:r>
                      <a:r>
                        <a:rPr lang="en-US" sz="2800" dirty="0" smtClean="0"/>
                        <a:t/>
                      </a:r>
                      <a:br>
                        <a:rPr lang="en-US" sz="2800" dirty="0" smtClean="0"/>
                      </a:br>
                      <a:r>
                        <a:rPr lang="en-US" sz="2800" dirty="0" smtClean="0"/>
                        <a:t>Voice</a:t>
                      </a:r>
                      <a:endParaRPr lang="en-US" sz="2800" dirty="0"/>
                    </a:p>
                  </a:txBody>
                  <a:tcPr/>
                </a:tc>
              </a:tr>
            </a:tbl>
          </a:graphicData>
        </a:graphic>
      </p:graphicFrame>
      <p:sp>
        <p:nvSpPr>
          <p:cNvPr id="22" name="TextBox 21"/>
          <p:cNvSpPr txBox="1"/>
          <p:nvPr/>
        </p:nvSpPr>
        <p:spPr>
          <a:xfrm>
            <a:off x="2209800" y="3962400"/>
            <a:ext cx="1524000" cy="923330"/>
          </a:xfrm>
          <a:prstGeom prst="rect">
            <a:avLst/>
          </a:prstGeom>
          <a:noFill/>
        </p:spPr>
        <p:txBody>
          <a:bodyPr wrap="square" rtlCol="0">
            <a:spAutoFit/>
          </a:bodyPr>
          <a:lstStyle/>
          <a:p>
            <a:pPr algn="ctr"/>
            <a:r>
              <a:rPr lang="en-US" dirty="0" smtClean="0"/>
              <a:t>moods to convey about my topic</a:t>
            </a:r>
            <a:endParaRPr lang="en-US" dirty="0"/>
          </a:p>
        </p:txBody>
      </p:sp>
      <p:sp>
        <p:nvSpPr>
          <p:cNvPr id="23" name="TextBox 22"/>
          <p:cNvSpPr txBox="1"/>
          <p:nvPr/>
        </p:nvSpPr>
        <p:spPr>
          <a:xfrm>
            <a:off x="2209800" y="2590800"/>
            <a:ext cx="1524000" cy="584775"/>
          </a:xfrm>
          <a:prstGeom prst="rect">
            <a:avLst/>
          </a:prstGeom>
          <a:noFill/>
        </p:spPr>
        <p:txBody>
          <a:bodyPr wrap="square" rtlCol="0">
            <a:spAutoFit/>
          </a:bodyPr>
          <a:lstStyle/>
          <a:p>
            <a:pPr algn="ctr"/>
            <a:r>
              <a:rPr lang="en-US" sz="1600" i="1" dirty="0" err="1" smtClean="0"/>
              <a:t>dis</a:t>
            </a:r>
            <a:r>
              <a:rPr lang="en-US" sz="1600" i="1" dirty="0" smtClean="0"/>
              <a:t>-appointment</a:t>
            </a:r>
            <a:endParaRPr lang="en-US" sz="1600" i="1" dirty="0"/>
          </a:p>
        </p:txBody>
      </p:sp>
      <p:sp>
        <p:nvSpPr>
          <p:cNvPr id="24" name="TextBox 23"/>
          <p:cNvSpPr txBox="1"/>
          <p:nvPr/>
        </p:nvSpPr>
        <p:spPr>
          <a:xfrm>
            <a:off x="3962400" y="3276600"/>
            <a:ext cx="1524000" cy="338554"/>
          </a:xfrm>
          <a:prstGeom prst="rect">
            <a:avLst/>
          </a:prstGeom>
          <a:noFill/>
        </p:spPr>
        <p:txBody>
          <a:bodyPr wrap="square" rtlCol="0">
            <a:spAutoFit/>
          </a:bodyPr>
          <a:lstStyle/>
          <a:p>
            <a:pPr algn="ctr"/>
            <a:r>
              <a:rPr lang="en-US" sz="1600" i="1" dirty="0" smtClean="0"/>
              <a:t>passion</a:t>
            </a:r>
            <a:endParaRPr lang="en-US" sz="1600" i="1" dirty="0"/>
          </a:p>
        </p:txBody>
      </p:sp>
      <p:sp>
        <p:nvSpPr>
          <p:cNvPr id="25" name="TextBox 24"/>
          <p:cNvSpPr txBox="1"/>
          <p:nvPr/>
        </p:nvSpPr>
        <p:spPr>
          <a:xfrm>
            <a:off x="228600" y="3471446"/>
            <a:ext cx="1524000" cy="338554"/>
          </a:xfrm>
          <a:prstGeom prst="rect">
            <a:avLst/>
          </a:prstGeom>
          <a:noFill/>
        </p:spPr>
        <p:txBody>
          <a:bodyPr wrap="square" rtlCol="0">
            <a:spAutoFit/>
          </a:bodyPr>
          <a:lstStyle/>
          <a:p>
            <a:pPr algn="ctr"/>
            <a:r>
              <a:rPr lang="en-US" sz="1600" i="1" dirty="0" smtClean="0"/>
              <a:t>excitement</a:t>
            </a:r>
            <a:endParaRPr lang="en-US" sz="1600" i="1" dirty="0"/>
          </a:p>
        </p:txBody>
      </p:sp>
      <p:sp>
        <p:nvSpPr>
          <p:cNvPr id="26" name="TextBox 25"/>
          <p:cNvSpPr txBox="1"/>
          <p:nvPr/>
        </p:nvSpPr>
        <p:spPr>
          <a:xfrm>
            <a:off x="4038600" y="5105400"/>
            <a:ext cx="1524000" cy="338554"/>
          </a:xfrm>
          <a:prstGeom prst="rect">
            <a:avLst/>
          </a:prstGeom>
          <a:noFill/>
        </p:spPr>
        <p:txBody>
          <a:bodyPr wrap="square" rtlCol="0">
            <a:spAutoFit/>
          </a:bodyPr>
          <a:lstStyle/>
          <a:p>
            <a:pPr algn="ctr"/>
            <a:r>
              <a:rPr lang="en-US" sz="1600" i="1" dirty="0" smtClean="0"/>
              <a:t>cynicism</a:t>
            </a:r>
            <a:endParaRPr lang="en-US" sz="1600" i="1" dirty="0"/>
          </a:p>
        </p:txBody>
      </p:sp>
      <p:sp>
        <p:nvSpPr>
          <p:cNvPr id="27" name="TextBox 26"/>
          <p:cNvSpPr txBox="1"/>
          <p:nvPr/>
        </p:nvSpPr>
        <p:spPr>
          <a:xfrm>
            <a:off x="304800" y="5105400"/>
            <a:ext cx="1524000" cy="338554"/>
          </a:xfrm>
          <a:prstGeom prst="rect">
            <a:avLst/>
          </a:prstGeom>
          <a:noFill/>
        </p:spPr>
        <p:txBody>
          <a:bodyPr wrap="square" rtlCol="0">
            <a:spAutoFit/>
          </a:bodyPr>
          <a:lstStyle/>
          <a:p>
            <a:pPr algn="ctr"/>
            <a:r>
              <a:rPr lang="en-US" sz="1600" i="1" dirty="0" smtClean="0"/>
              <a:t>humor</a:t>
            </a:r>
            <a:endParaRPr lang="en-US" sz="1600" i="1" dirty="0"/>
          </a:p>
        </p:txBody>
      </p:sp>
      <p:sp>
        <p:nvSpPr>
          <p:cNvPr id="28" name="TextBox 27"/>
          <p:cNvSpPr txBox="1"/>
          <p:nvPr/>
        </p:nvSpPr>
        <p:spPr>
          <a:xfrm>
            <a:off x="2209800" y="5833646"/>
            <a:ext cx="1524000" cy="338554"/>
          </a:xfrm>
          <a:prstGeom prst="rect">
            <a:avLst/>
          </a:prstGeom>
          <a:noFill/>
        </p:spPr>
        <p:txBody>
          <a:bodyPr wrap="square" rtlCol="0">
            <a:spAutoFit/>
          </a:bodyPr>
          <a:lstStyle/>
          <a:p>
            <a:pPr algn="ctr"/>
            <a:r>
              <a:rPr lang="en-US" sz="1600" i="1" dirty="0" smtClean="0"/>
              <a:t>wariness</a:t>
            </a:r>
            <a:endParaRPr lang="en-US" sz="1600"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019800" y="2667000"/>
            <a:ext cx="2667000" cy="2862322"/>
          </a:xfrm>
          <a:prstGeom prst="rect">
            <a:avLst/>
          </a:prstGeom>
          <a:noFill/>
        </p:spPr>
        <p:txBody>
          <a:bodyPr wrap="square" rtlCol="0">
            <a:spAutoFit/>
          </a:bodyPr>
          <a:lstStyle/>
          <a:p>
            <a:r>
              <a:rPr lang="en-US" dirty="0" smtClean="0"/>
              <a:t>In order to become a tool for ORGANIZATION, something else needs to be added.</a:t>
            </a:r>
          </a:p>
          <a:p>
            <a:endParaRPr lang="en-US" dirty="0" smtClean="0"/>
          </a:p>
          <a:p>
            <a:r>
              <a:rPr lang="en-US" b="1" dirty="0" smtClean="0"/>
              <a:t>Organization means thinking about:</a:t>
            </a:r>
          </a:p>
          <a:p>
            <a:r>
              <a:rPr lang="en-US" dirty="0" smtClean="0"/>
              <a:t>Sequence of events, prioritization of ideas, pacing of sub-topics, etc.</a:t>
            </a:r>
            <a:endParaRPr lang="en-US" dirty="0"/>
          </a:p>
        </p:txBody>
      </p:sp>
      <p:grpSp>
        <p:nvGrpSpPr>
          <p:cNvPr id="65" name="Group 64"/>
          <p:cNvGrpSpPr/>
          <p:nvPr/>
        </p:nvGrpSpPr>
        <p:grpSpPr>
          <a:xfrm>
            <a:off x="381000" y="2514600"/>
            <a:ext cx="5029200" cy="3886200"/>
            <a:chOff x="1143000" y="1981200"/>
            <a:chExt cx="5638800" cy="4191000"/>
          </a:xfrm>
        </p:grpSpPr>
        <p:cxnSp>
          <p:nvCxnSpPr>
            <p:cNvPr id="66" name="Straight Arrow Connector 65"/>
            <p:cNvCxnSpPr/>
            <p:nvPr/>
          </p:nvCxnSpPr>
          <p:spPr>
            <a:xfrm rot="5400000" flipH="1" flipV="1">
              <a:off x="3644526" y="3289674"/>
              <a:ext cx="635748"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10800000">
              <a:off x="2590800" y="3352800"/>
              <a:ext cx="6096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4800600" y="3276600"/>
              <a:ext cx="5334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10800000" flipV="1">
              <a:off x="2514600" y="4190206"/>
              <a:ext cx="586490" cy="45799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3695700" y="4838700"/>
              <a:ext cx="6858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876800" y="4267200"/>
              <a:ext cx="761206" cy="25554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3276600" y="1981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5257800" y="25146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53340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352800" y="5257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1143000" y="2743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12192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2819400" y="3429000"/>
              <a:ext cx="2438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52400"/>
            <a:ext cx="8839200" cy="6553200"/>
          </a:xfrm>
          <a:prstGeom prst="rect">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7Elements.png"/>
          <p:cNvPicPr>
            <a:picLocks noChangeAspect="1"/>
          </p:cNvPicPr>
          <p:nvPr/>
        </p:nvPicPr>
        <p:blipFill>
          <a:blip r:embed="rId2" cstate="print"/>
          <a:stretch>
            <a:fillRect/>
          </a:stretch>
        </p:blipFill>
        <p:spPr>
          <a:xfrm>
            <a:off x="6374821" y="228166"/>
            <a:ext cx="2540579" cy="1905434"/>
          </a:xfrm>
          <a:prstGeom prst="rect">
            <a:avLst/>
          </a:prstGeom>
        </p:spPr>
      </p:pic>
      <p:sp>
        <p:nvSpPr>
          <p:cNvPr id="6" name="TextBox 5"/>
          <p:cNvSpPr txBox="1"/>
          <p:nvPr/>
        </p:nvSpPr>
        <p:spPr>
          <a:xfrm>
            <a:off x="228600" y="381000"/>
            <a:ext cx="5867400" cy="1323439"/>
          </a:xfrm>
          <a:prstGeom prst="rect">
            <a:avLst/>
          </a:prstGeom>
          <a:noFill/>
        </p:spPr>
        <p:txBody>
          <a:bodyPr wrap="square" rtlCol="0">
            <a:spAutoFit/>
          </a:bodyPr>
          <a:lstStyle/>
          <a:p>
            <a:r>
              <a:rPr lang="en-US" sz="2000" b="1" dirty="0" smtClean="0"/>
              <a:t>Essential Questions:  </a:t>
            </a:r>
            <a:r>
              <a:rPr lang="en-US" sz="2000" dirty="0" smtClean="0"/>
              <a:t>How can we design graphic organizers that allow for both </a:t>
            </a:r>
            <a:r>
              <a:rPr lang="en-US" sz="2000" i="1" dirty="0" smtClean="0"/>
              <a:t>brainstorming</a:t>
            </a:r>
            <a:r>
              <a:rPr lang="en-US" sz="2000" dirty="0" smtClean="0"/>
              <a:t> and </a:t>
            </a:r>
            <a:r>
              <a:rPr lang="en-US" sz="2000" i="1" dirty="0" smtClean="0"/>
              <a:t>initial shaping of ideas</a:t>
            </a:r>
            <a:r>
              <a:rPr lang="en-US" sz="2000" dirty="0" smtClean="0"/>
              <a:t>?  How does choosing a focus skill/trait  beforehand</a:t>
            </a:r>
            <a:r>
              <a:rPr lang="en-US" sz="2000" dirty="0"/>
              <a:t> </a:t>
            </a:r>
            <a:r>
              <a:rPr lang="en-US" sz="2000" dirty="0" smtClean="0"/>
              <a:t>inspire us to rethink our G.O.’s?</a:t>
            </a:r>
            <a:endParaRPr lang="en-US" sz="2000" dirty="0"/>
          </a:p>
        </p:txBody>
      </p:sp>
      <p:cxnSp>
        <p:nvCxnSpPr>
          <p:cNvPr id="8" name="Straight Connector 7"/>
          <p:cNvCxnSpPr/>
          <p:nvPr/>
        </p:nvCxnSpPr>
        <p:spPr>
          <a:xfrm>
            <a:off x="685800" y="1752600"/>
            <a:ext cx="4953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8600" y="1905000"/>
            <a:ext cx="8382000" cy="369332"/>
          </a:xfrm>
          <a:prstGeom prst="rect">
            <a:avLst/>
          </a:prstGeom>
          <a:noFill/>
        </p:spPr>
        <p:txBody>
          <a:bodyPr wrap="square" rtlCol="0">
            <a:spAutoFit/>
          </a:bodyPr>
          <a:lstStyle/>
          <a:p>
            <a:r>
              <a:rPr lang="en-US" b="1" dirty="0" smtClean="0"/>
              <a:t>A best graphic organizer should ask the writer to do two things:</a:t>
            </a:r>
            <a:endParaRPr lang="en-US" b="1" dirty="0"/>
          </a:p>
        </p:txBody>
      </p:sp>
      <p:grpSp>
        <p:nvGrpSpPr>
          <p:cNvPr id="2" name="Group 64"/>
          <p:cNvGrpSpPr/>
          <p:nvPr/>
        </p:nvGrpSpPr>
        <p:grpSpPr>
          <a:xfrm>
            <a:off x="381000" y="2514600"/>
            <a:ext cx="5029200" cy="3886200"/>
            <a:chOff x="1143000" y="1981200"/>
            <a:chExt cx="5638800" cy="4191000"/>
          </a:xfrm>
        </p:grpSpPr>
        <p:cxnSp>
          <p:nvCxnSpPr>
            <p:cNvPr id="66" name="Straight Arrow Connector 65"/>
            <p:cNvCxnSpPr/>
            <p:nvPr/>
          </p:nvCxnSpPr>
          <p:spPr>
            <a:xfrm rot="5400000" flipH="1" flipV="1">
              <a:off x="3644526" y="3289674"/>
              <a:ext cx="635748"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10800000">
              <a:off x="2590800" y="3352800"/>
              <a:ext cx="6096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4800600" y="3276600"/>
              <a:ext cx="5334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10800000" flipV="1">
              <a:off x="2514600" y="4190206"/>
              <a:ext cx="586490" cy="45799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3695700" y="4838700"/>
              <a:ext cx="6858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876800" y="4267200"/>
              <a:ext cx="761206" cy="25554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3276600" y="1981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5257800" y="25146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53340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352800" y="5257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1143000" y="27432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1219200" y="4495800"/>
              <a:ext cx="1447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2819400" y="3429000"/>
              <a:ext cx="2438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23" name="Table 22"/>
          <p:cNvGraphicFramePr>
            <a:graphicFrameLocks noGrp="1"/>
          </p:cNvGraphicFramePr>
          <p:nvPr/>
        </p:nvGraphicFramePr>
        <p:xfrm>
          <a:off x="5943600" y="2362200"/>
          <a:ext cx="2743200" cy="4114800"/>
        </p:xfrm>
        <a:graphic>
          <a:graphicData uri="http://schemas.openxmlformats.org/drawingml/2006/table">
            <a:tbl>
              <a:tblPr firstRow="1" bandRow="1">
                <a:tableStyleId>{5C22544A-7EE6-4342-B048-85BDC9FD1C3A}</a:tableStyleId>
              </a:tblPr>
              <a:tblGrid>
                <a:gridCol w="2743200"/>
              </a:tblGrid>
              <a:tr h="685800">
                <a:tc>
                  <a:txBody>
                    <a:bodyPr/>
                    <a:lstStyle/>
                    <a:p>
                      <a:r>
                        <a:rPr lang="en-US" dirty="0" smtClean="0"/>
                        <a:t>My Persuasive</a:t>
                      </a:r>
                      <a:r>
                        <a:rPr lang="en-US" baseline="0" dirty="0" smtClean="0"/>
                        <a:t> Essay:</a:t>
                      </a:r>
                      <a:endParaRPr lang="en-US" dirty="0"/>
                    </a:p>
                  </a:txBody>
                  <a:tcPr/>
                </a:tc>
              </a:tr>
              <a:tr h="685800">
                <a:tc>
                  <a:txBody>
                    <a:bodyPr/>
                    <a:lstStyle/>
                    <a:p>
                      <a:r>
                        <a:rPr lang="en-US" sz="1200" dirty="0" smtClean="0"/>
                        <a:t>Introduction:</a:t>
                      </a:r>
                      <a:endParaRPr lang="en-US" sz="1200" dirty="0"/>
                    </a:p>
                  </a:txBody>
                  <a:tcPr/>
                </a:tc>
              </a:tr>
              <a:tr h="685800">
                <a:tc>
                  <a:txBody>
                    <a:bodyPr/>
                    <a:lstStyle/>
                    <a:p>
                      <a:r>
                        <a:rPr lang="en-US" sz="1200" dirty="0" smtClean="0"/>
                        <a:t>My best</a:t>
                      </a:r>
                      <a:r>
                        <a:rPr lang="en-US" sz="1200" baseline="0" dirty="0" smtClean="0"/>
                        <a:t> argument:</a:t>
                      </a:r>
                      <a:endParaRPr lang="en-US" sz="1200" dirty="0"/>
                    </a:p>
                  </a:txBody>
                  <a:tcPr/>
                </a:tc>
              </a:tr>
              <a:tr h="685800">
                <a:tc>
                  <a:txBody>
                    <a:bodyPr/>
                    <a:lstStyle/>
                    <a:p>
                      <a:r>
                        <a:rPr lang="en-US" sz="1200" dirty="0" smtClean="0"/>
                        <a:t>My</a:t>
                      </a:r>
                      <a:r>
                        <a:rPr lang="en-US" sz="1200" baseline="0" dirty="0" smtClean="0"/>
                        <a:t> second best argument:</a:t>
                      </a:r>
                      <a:endParaRPr lang="en-US" sz="1200" dirty="0"/>
                    </a:p>
                  </a:txBody>
                  <a:tcPr/>
                </a:tc>
              </a:tr>
              <a:tr h="685800">
                <a:tc>
                  <a:txBody>
                    <a:bodyPr/>
                    <a:lstStyle/>
                    <a:p>
                      <a:r>
                        <a:rPr lang="en-US" sz="1200" dirty="0" smtClean="0"/>
                        <a:t>My third best argument:</a:t>
                      </a:r>
                      <a:endParaRPr lang="en-US" sz="1200" dirty="0"/>
                    </a:p>
                  </a:txBody>
                  <a:tcPr/>
                </a:tc>
              </a:tr>
              <a:tr h="685800">
                <a:tc>
                  <a:txBody>
                    <a:bodyPr/>
                    <a:lstStyle/>
                    <a:p>
                      <a:r>
                        <a:rPr lang="en-US" sz="1200" dirty="0" smtClean="0"/>
                        <a:t>Conclusion:</a:t>
                      </a:r>
                      <a:endParaRPr lang="en-US" sz="1200" dirty="0"/>
                    </a:p>
                  </a:txBody>
                  <a:tcPr/>
                </a:tc>
              </a:tr>
            </a:tbl>
          </a:graphicData>
        </a:graphic>
      </p:graphicFrame>
      <p:grpSp>
        <p:nvGrpSpPr>
          <p:cNvPr id="27" name="Group 26"/>
          <p:cNvGrpSpPr/>
          <p:nvPr/>
        </p:nvGrpSpPr>
        <p:grpSpPr>
          <a:xfrm>
            <a:off x="1591634" y="3505200"/>
            <a:ext cx="6777115" cy="2123658"/>
            <a:chOff x="1591634" y="3505200"/>
            <a:chExt cx="6777115" cy="2123658"/>
          </a:xfrm>
        </p:grpSpPr>
        <p:sp>
          <p:nvSpPr>
            <p:cNvPr id="24" name="Rectangle 23"/>
            <p:cNvSpPr/>
            <p:nvPr/>
          </p:nvSpPr>
          <p:spPr>
            <a:xfrm>
              <a:off x="1591634" y="3886200"/>
              <a:ext cx="2778133" cy="769441"/>
            </a:xfrm>
            <a:prstGeom prst="rect">
              <a:avLst/>
            </a:prstGeom>
            <a:noFill/>
          </p:spPr>
          <p:txBody>
            <a:bodyPr wrap="none" lIns="91440" tIns="45720" rIns="91440" bIns="45720">
              <a:spAutoFit/>
            </a:bodyPr>
            <a:lstStyle/>
            <a:p>
              <a:pPr algn="ct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Brainstorm</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5" name="Rectangle 24"/>
            <p:cNvSpPr/>
            <p:nvPr/>
          </p:nvSpPr>
          <p:spPr>
            <a:xfrm>
              <a:off x="6324600" y="3505200"/>
              <a:ext cx="2044149" cy="2123658"/>
            </a:xfrm>
            <a:prstGeom prst="rect">
              <a:avLst/>
            </a:prstGeom>
            <a:noFill/>
          </p:spPr>
          <p:txBody>
            <a:bodyPr wrap="none" lIns="91440" tIns="45720" rIns="91440" bIns="45720">
              <a:spAutoFit/>
            </a:bodyPr>
            <a:lstStyle/>
            <a:p>
              <a:pPr algn="ct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Begin</a:t>
              </a:r>
              <a:b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Shaping</a:t>
              </a:r>
              <a:b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Ideas</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6" name="Rectangle 25"/>
            <p:cNvSpPr/>
            <p:nvPr/>
          </p:nvSpPr>
          <p:spPr>
            <a:xfrm>
              <a:off x="4814071" y="3962400"/>
              <a:ext cx="465191" cy="769441"/>
            </a:xfrm>
            <a:prstGeom prst="rect">
              <a:avLst/>
            </a:prstGeom>
            <a:noFill/>
          </p:spPr>
          <p:txBody>
            <a:bodyPr wrap="none" lIns="91440" tIns="45720" rIns="91440" bIns="45720">
              <a:spAutoFit/>
            </a:bodyPr>
            <a:lstStyle/>
            <a:p>
              <a:pPr algn="ct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TotalTime>
  <Words>2524</Words>
  <Application>Microsoft Office PowerPoint</Application>
  <PresentationFormat>On-screen Show (4:3)</PresentationFormat>
  <Paragraphs>205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The 7 Elements of a Differentiated Writing Lesson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The 7 Elements of a Differentiated Writing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7 Elements of a Differentiated Writing Lesson</dc:title>
  <dc:creator>Corbett Harrison</dc:creator>
  <cp:lastModifiedBy>Corbett Harrison</cp:lastModifiedBy>
  <cp:revision>60</cp:revision>
  <dcterms:created xsi:type="dcterms:W3CDTF">2010-05-28T13:25:56Z</dcterms:created>
  <dcterms:modified xsi:type="dcterms:W3CDTF">2010-06-09T22:21:28Z</dcterms:modified>
</cp:coreProperties>
</file>